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0" r:id="rId1"/>
  </p:sldMasterIdLst>
  <p:notesMasterIdLst>
    <p:notesMasterId r:id="rId19"/>
  </p:notesMasterIdLst>
  <p:sldIdLst>
    <p:sldId id="256" r:id="rId2"/>
    <p:sldId id="257" r:id="rId3"/>
    <p:sldId id="258" r:id="rId4"/>
    <p:sldId id="259" r:id="rId5"/>
    <p:sldId id="260" r:id="rId6"/>
    <p:sldId id="261" r:id="rId7"/>
    <p:sldId id="262" r:id="rId8"/>
    <p:sldId id="263" r:id="rId9"/>
    <p:sldId id="268" r:id="rId10"/>
    <p:sldId id="272" r:id="rId11"/>
    <p:sldId id="269" r:id="rId12"/>
    <p:sldId id="267" r:id="rId13"/>
    <p:sldId id="270" r:id="rId14"/>
    <p:sldId id="271" r:id="rId15"/>
    <p:sldId id="266" r:id="rId16"/>
    <p:sldId id="264" r:id="rId17"/>
    <p:sldId id="265" r:id="rId1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1352A1-87FD-4EDE-AF70-DF392402B480}">
  <a:tblStyle styleId="{271352A1-87FD-4EDE-AF70-DF392402B480}"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946" y="3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N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 name="Google Shape;44;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Remember to keep your slides simple and easy to read. Use visuals to help illustrate your points, and use bullet points to keep text to a minimum. Make sure your font is large enough to be easily read from the back of the room. And most importantly, practice your presentation so you feel confident and comfortable on the day.</a:t>
            </a:r>
            <a:endParaRPr/>
          </a:p>
          <a:p>
            <a:pPr marL="0" lvl="0" indent="0" algn="l" rtl="0">
              <a:spcBef>
                <a:spcPts val="0"/>
              </a:spcBef>
              <a:spcAft>
                <a:spcPts val="0"/>
              </a:spcAft>
              <a:buNone/>
            </a:pPr>
            <a:endParaRPr/>
          </a:p>
          <a:p>
            <a:pPr marL="0" lvl="0" indent="0" algn="l" rtl="0">
              <a:spcBef>
                <a:spcPts val="0"/>
              </a:spcBef>
              <a:spcAft>
                <a:spcPts val="0"/>
              </a:spcAft>
              <a:buNone/>
            </a:pPr>
            <a:r>
              <a:rPr lang="en-NP"/>
              <a:t>Cover Slide: </a:t>
            </a:r>
            <a:endParaRPr/>
          </a:p>
          <a:p>
            <a:pPr marL="457200" lvl="0" indent="-317500" algn="l" rtl="0">
              <a:spcBef>
                <a:spcPts val="0"/>
              </a:spcBef>
              <a:spcAft>
                <a:spcPts val="0"/>
              </a:spcAft>
              <a:buSzPts val="1400"/>
              <a:buChar char="●"/>
            </a:pPr>
            <a:r>
              <a:rPr lang="en-NP"/>
              <a:t>This slide should introduce your topic and include the title of your presentation and your name.</a:t>
            </a:r>
            <a:endParaRPr/>
          </a:p>
        </p:txBody>
      </p:sp>
      <p:sp>
        <p:nvSpPr>
          <p:cNvPr id="45" name="Google Shape;45;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739FD1A4-BF56-56EF-EE03-BD40C8EDF5B6}"/>
            </a:ext>
          </a:extLst>
        </p:cNvPr>
        <p:cNvGrpSpPr/>
        <p:nvPr/>
      </p:nvGrpSpPr>
      <p:grpSpPr>
        <a:xfrm>
          <a:off x="0" y="0"/>
          <a:ext cx="0" cy="0"/>
          <a:chOff x="0" y="0"/>
          <a:chExt cx="0" cy="0"/>
        </a:xfrm>
      </p:grpSpPr>
      <p:sp>
        <p:nvSpPr>
          <p:cNvPr id="100" name="Google Shape;100;p8:notes">
            <a:extLst>
              <a:ext uri="{FF2B5EF4-FFF2-40B4-BE49-F238E27FC236}">
                <a16:creationId xmlns:a16="http://schemas.microsoft.com/office/drawing/2014/main" id="{7D1DA084-D191-BDDD-A00B-6E74F34975F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8:notes">
            <a:extLst>
              <a:ext uri="{FF2B5EF4-FFF2-40B4-BE49-F238E27FC236}">
                <a16:creationId xmlns:a16="http://schemas.microsoft.com/office/drawing/2014/main" id="{281FAD27-C02F-D023-9930-2587EAE090B0}"/>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Platform / Development Environment</a:t>
            </a:r>
            <a:endParaRPr/>
          </a:p>
          <a:p>
            <a:pPr marL="457200" lvl="0" indent="-317500" algn="l" rtl="0">
              <a:spcBef>
                <a:spcPts val="0"/>
              </a:spcBef>
              <a:spcAft>
                <a:spcPts val="0"/>
              </a:spcAft>
              <a:buSzPts val="1400"/>
              <a:buChar char="●"/>
            </a:pPr>
            <a:r>
              <a:rPr lang="en-NP"/>
              <a:t>Explain the development environment you will be using to build your solution. Discuss any key tools or technologies you will be using.</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Identifying the programming language and development tools used for the project</a:t>
            </a:r>
            <a:endParaRPr/>
          </a:p>
          <a:p>
            <a:pPr marL="457200" lvl="0" indent="-317500" algn="l" rtl="0">
              <a:spcBef>
                <a:spcPts val="0"/>
              </a:spcBef>
              <a:spcAft>
                <a:spcPts val="0"/>
              </a:spcAft>
              <a:buSzPts val="1400"/>
              <a:buChar char="●"/>
            </a:pPr>
            <a:r>
              <a:rPr lang="en-NP"/>
              <a:t>Discussing any relevant technical requirements or constraints</a:t>
            </a:r>
            <a:endParaRPr/>
          </a:p>
          <a:p>
            <a:pPr marL="457200" lvl="0" indent="-317500" algn="l" rtl="0">
              <a:spcBef>
                <a:spcPts val="0"/>
              </a:spcBef>
              <a:spcAft>
                <a:spcPts val="0"/>
              </a:spcAft>
              <a:buSzPts val="1400"/>
              <a:buChar char="●"/>
            </a:pPr>
            <a:r>
              <a:rPr lang="en-NP"/>
              <a:t>Outlining the testing and debugging strategies for the project</a:t>
            </a:r>
            <a:endParaRPr/>
          </a:p>
        </p:txBody>
      </p:sp>
      <p:sp>
        <p:nvSpPr>
          <p:cNvPr id="102" name="Google Shape;102;p8:notes">
            <a:extLst>
              <a:ext uri="{FF2B5EF4-FFF2-40B4-BE49-F238E27FC236}">
                <a16:creationId xmlns:a16="http://schemas.microsoft.com/office/drawing/2014/main" id="{CA63BF3F-32EF-B99B-7D30-68D647D643AB}"/>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10</a:t>
            </a:fld>
            <a:endParaRPr/>
          </a:p>
        </p:txBody>
      </p:sp>
    </p:spTree>
    <p:extLst>
      <p:ext uri="{BB962C8B-B14F-4D97-AF65-F5344CB8AC3E}">
        <p14:creationId xmlns:p14="http://schemas.microsoft.com/office/powerpoint/2010/main" val="23765295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1B302B14-33EC-C86E-B7C7-31B406EB9B26}"/>
            </a:ext>
          </a:extLst>
        </p:cNvPr>
        <p:cNvGrpSpPr/>
        <p:nvPr/>
      </p:nvGrpSpPr>
      <p:grpSpPr>
        <a:xfrm>
          <a:off x="0" y="0"/>
          <a:ext cx="0" cy="0"/>
          <a:chOff x="0" y="0"/>
          <a:chExt cx="0" cy="0"/>
        </a:xfrm>
      </p:grpSpPr>
      <p:sp>
        <p:nvSpPr>
          <p:cNvPr id="100" name="Google Shape;100;p8:notes">
            <a:extLst>
              <a:ext uri="{FF2B5EF4-FFF2-40B4-BE49-F238E27FC236}">
                <a16:creationId xmlns:a16="http://schemas.microsoft.com/office/drawing/2014/main" id="{CA85E137-0CF9-D306-F5EA-96CA14CE7A1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8:notes">
            <a:extLst>
              <a:ext uri="{FF2B5EF4-FFF2-40B4-BE49-F238E27FC236}">
                <a16:creationId xmlns:a16="http://schemas.microsoft.com/office/drawing/2014/main" id="{8B1932AA-BE6D-C7CF-911F-3A46B4E81A6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Platform / Development Environment</a:t>
            </a:r>
            <a:endParaRPr/>
          </a:p>
          <a:p>
            <a:pPr marL="457200" lvl="0" indent="-317500" algn="l" rtl="0">
              <a:spcBef>
                <a:spcPts val="0"/>
              </a:spcBef>
              <a:spcAft>
                <a:spcPts val="0"/>
              </a:spcAft>
              <a:buSzPts val="1400"/>
              <a:buChar char="●"/>
            </a:pPr>
            <a:r>
              <a:rPr lang="en-NP"/>
              <a:t>Explain the development environment you will be using to build your solution. Discuss any key tools or technologies you will be using.</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Identifying the programming language and development tools used for the project</a:t>
            </a:r>
            <a:endParaRPr/>
          </a:p>
          <a:p>
            <a:pPr marL="457200" lvl="0" indent="-317500" algn="l" rtl="0">
              <a:spcBef>
                <a:spcPts val="0"/>
              </a:spcBef>
              <a:spcAft>
                <a:spcPts val="0"/>
              </a:spcAft>
              <a:buSzPts val="1400"/>
              <a:buChar char="●"/>
            </a:pPr>
            <a:r>
              <a:rPr lang="en-NP"/>
              <a:t>Discussing any relevant technical requirements or constraints</a:t>
            </a:r>
            <a:endParaRPr/>
          </a:p>
          <a:p>
            <a:pPr marL="457200" lvl="0" indent="-317500" algn="l" rtl="0">
              <a:spcBef>
                <a:spcPts val="0"/>
              </a:spcBef>
              <a:spcAft>
                <a:spcPts val="0"/>
              </a:spcAft>
              <a:buSzPts val="1400"/>
              <a:buChar char="●"/>
            </a:pPr>
            <a:r>
              <a:rPr lang="en-NP"/>
              <a:t>Outlining the testing and debugging strategies for the project</a:t>
            </a:r>
            <a:endParaRPr/>
          </a:p>
        </p:txBody>
      </p:sp>
      <p:sp>
        <p:nvSpPr>
          <p:cNvPr id="102" name="Google Shape;102;p8:notes">
            <a:extLst>
              <a:ext uri="{FF2B5EF4-FFF2-40B4-BE49-F238E27FC236}">
                <a16:creationId xmlns:a16="http://schemas.microsoft.com/office/drawing/2014/main" id="{F60AD566-A73D-AA40-4C4B-71BF97A0D8D5}"/>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11</a:t>
            </a:fld>
            <a:endParaRPr/>
          </a:p>
        </p:txBody>
      </p:sp>
    </p:spTree>
    <p:extLst>
      <p:ext uri="{BB962C8B-B14F-4D97-AF65-F5344CB8AC3E}">
        <p14:creationId xmlns:p14="http://schemas.microsoft.com/office/powerpoint/2010/main" val="21934544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68A3FAD0-CB42-276A-B4C9-41B8E82E4EA3}"/>
            </a:ext>
          </a:extLst>
        </p:cNvPr>
        <p:cNvGrpSpPr/>
        <p:nvPr/>
      </p:nvGrpSpPr>
      <p:grpSpPr>
        <a:xfrm>
          <a:off x="0" y="0"/>
          <a:ext cx="0" cy="0"/>
          <a:chOff x="0" y="0"/>
          <a:chExt cx="0" cy="0"/>
        </a:xfrm>
      </p:grpSpPr>
      <p:sp>
        <p:nvSpPr>
          <p:cNvPr id="100" name="Google Shape;100;p8:notes">
            <a:extLst>
              <a:ext uri="{FF2B5EF4-FFF2-40B4-BE49-F238E27FC236}">
                <a16:creationId xmlns:a16="http://schemas.microsoft.com/office/drawing/2014/main" id="{6F1432A8-C419-1ACB-53EC-FE31BDD5F68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8:notes">
            <a:extLst>
              <a:ext uri="{FF2B5EF4-FFF2-40B4-BE49-F238E27FC236}">
                <a16:creationId xmlns:a16="http://schemas.microsoft.com/office/drawing/2014/main" id="{2CEC23D9-CB35-F195-4E70-4B7E29701E25}"/>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Platform / Development Environment</a:t>
            </a:r>
            <a:endParaRPr/>
          </a:p>
          <a:p>
            <a:pPr marL="457200" lvl="0" indent="-317500" algn="l" rtl="0">
              <a:spcBef>
                <a:spcPts val="0"/>
              </a:spcBef>
              <a:spcAft>
                <a:spcPts val="0"/>
              </a:spcAft>
              <a:buSzPts val="1400"/>
              <a:buChar char="●"/>
            </a:pPr>
            <a:r>
              <a:rPr lang="en-NP"/>
              <a:t>Explain the development environment you will be using to build your solution. Discuss any key tools or technologies you will be using.</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Identifying the programming language and development tools used for the project</a:t>
            </a:r>
            <a:endParaRPr/>
          </a:p>
          <a:p>
            <a:pPr marL="457200" lvl="0" indent="-317500" algn="l" rtl="0">
              <a:spcBef>
                <a:spcPts val="0"/>
              </a:spcBef>
              <a:spcAft>
                <a:spcPts val="0"/>
              </a:spcAft>
              <a:buSzPts val="1400"/>
              <a:buChar char="●"/>
            </a:pPr>
            <a:r>
              <a:rPr lang="en-NP"/>
              <a:t>Discussing any relevant technical requirements or constraints</a:t>
            </a:r>
            <a:endParaRPr/>
          </a:p>
          <a:p>
            <a:pPr marL="457200" lvl="0" indent="-317500" algn="l" rtl="0">
              <a:spcBef>
                <a:spcPts val="0"/>
              </a:spcBef>
              <a:spcAft>
                <a:spcPts val="0"/>
              </a:spcAft>
              <a:buSzPts val="1400"/>
              <a:buChar char="●"/>
            </a:pPr>
            <a:r>
              <a:rPr lang="en-NP"/>
              <a:t>Outlining the testing and debugging strategies for the project</a:t>
            </a:r>
            <a:endParaRPr/>
          </a:p>
        </p:txBody>
      </p:sp>
      <p:sp>
        <p:nvSpPr>
          <p:cNvPr id="102" name="Google Shape;102;p8:notes">
            <a:extLst>
              <a:ext uri="{FF2B5EF4-FFF2-40B4-BE49-F238E27FC236}">
                <a16:creationId xmlns:a16="http://schemas.microsoft.com/office/drawing/2014/main" id="{5FC4576F-6E39-080C-1EFA-8B924F2BBF61}"/>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12</a:t>
            </a:fld>
            <a:endParaRPr/>
          </a:p>
        </p:txBody>
      </p:sp>
    </p:spTree>
    <p:extLst>
      <p:ext uri="{BB962C8B-B14F-4D97-AF65-F5344CB8AC3E}">
        <p14:creationId xmlns:p14="http://schemas.microsoft.com/office/powerpoint/2010/main" val="42158139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2877A04E-5280-57E8-1FDF-ACA4B5081640}"/>
            </a:ext>
          </a:extLst>
        </p:cNvPr>
        <p:cNvGrpSpPr/>
        <p:nvPr/>
      </p:nvGrpSpPr>
      <p:grpSpPr>
        <a:xfrm>
          <a:off x="0" y="0"/>
          <a:ext cx="0" cy="0"/>
          <a:chOff x="0" y="0"/>
          <a:chExt cx="0" cy="0"/>
        </a:xfrm>
      </p:grpSpPr>
      <p:sp>
        <p:nvSpPr>
          <p:cNvPr id="100" name="Google Shape;100;p8:notes">
            <a:extLst>
              <a:ext uri="{FF2B5EF4-FFF2-40B4-BE49-F238E27FC236}">
                <a16:creationId xmlns:a16="http://schemas.microsoft.com/office/drawing/2014/main" id="{A1F2BE18-054E-F51F-0AC0-EFFC4493239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8:notes">
            <a:extLst>
              <a:ext uri="{FF2B5EF4-FFF2-40B4-BE49-F238E27FC236}">
                <a16:creationId xmlns:a16="http://schemas.microsoft.com/office/drawing/2014/main" id="{CFBB1FD7-373D-0A5A-2B8A-B7865C007AB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Platform / Development Environment</a:t>
            </a:r>
            <a:endParaRPr/>
          </a:p>
          <a:p>
            <a:pPr marL="457200" lvl="0" indent="-317500" algn="l" rtl="0">
              <a:spcBef>
                <a:spcPts val="0"/>
              </a:spcBef>
              <a:spcAft>
                <a:spcPts val="0"/>
              </a:spcAft>
              <a:buSzPts val="1400"/>
              <a:buChar char="●"/>
            </a:pPr>
            <a:r>
              <a:rPr lang="en-NP"/>
              <a:t>Explain the development environment you will be using to build your solution. Discuss any key tools or technologies you will be using.</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Identifying the programming language and development tools used for the project</a:t>
            </a:r>
            <a:endParaRPr/>
          </a:p>
          <a:p>
            <a:pPr marL="457200" lvl="0" indent="-317500" algn="l" rtl="0">
              <a:spcBef>
                <a:spcPts val="0"/>
              </a:spcBef>
              <a:spcAft>
                <a:spcPts val="0"/>
              </a:spcAft>
              <a:buSzPts val="1400"/>
              <a:buChar char="●"/>
            </a:pPr>
            <a:r>
              <a:rPr lang="en-NP"/>
              <a:t>Discussing any relevant technical requirements or constraints</a:t>
            </a:r>
            <a:endParaRPr/>
          </a:p>
          <a:p>
            <a:pPr marL="457200" lvl="0" indent="-317500" algn="l" rtl="0">
              <a:spcBef>
                <a:spcPts val="0"/>
              </a:spcBef>
              <a:spcAft>
                <a:spcPts val="0"/>
              </a:spcAft>
              <a:buSzPts val="1400"/>
              <a:buChar char="●"/>
            </a:pPr>
            <a:r>
              <a:rPr lang="en-NP"/>
              <a:t>Outlining the testing and debugging strategies for the project</a:t>
            </a:r>
            <a:endParaRPr/>
          </a:p>
        </p:txBody>
      </p:sp>
      <p:sp>
        <p:nvSpPr>
          <p:cNvPr id="102" name="Google Shape;102;p8:notes">
            <a:extLst>
              <a:ext uri="{FF2B5EF4-FFF2-40B4-BE49-F238E27FC236}">
                <a16:creationId xmlns:a16="http://schemas.microsoft.com/office/drawing/2014/main" id="{D519E042-FAC7-6F75-F232-7A68F6876031}"/>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13</a:t>
            </a:fld>
            <a:endParaRPr/>
          </a:p>
        </p:txBody>
      </p:sp>
    </p:spTree>
    <p:extLst>
      <p:ext uri="{BB962C8B-B14F-4D97-AF65-F5344CB8AC3E}">
        <p14:creationId xmlns:p14="http://schemas.microsoft.com/office/powerpoint/2010/main" val="40059105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8B89917C-8F1D-3B1D-D5E0-6B8976F4561F}"/>
            </a:ext>
          </a:extLst>
        </p:cNvPr>
        <p:cNvGrpSpPr/>
        <p:nvPr/>
      </p:nvGrpSpPr>
      <p:grpSpPr>
        <a:xfrm>
          <a:off x="0" y="0"/>
          <a:ext cx="0" cy="0"/>
          <a:chOff x="0" y="0"/>
          <a:chExt cx="0" cy="0"/>
        </a:xfrm>
      </p:grpSpPr>
      <p:sp>
        <p:nvSpPr>
          <p:cNvPr id="100" name="Google Shape;100;p8:notes">
            <a:extLst>
              <a:ext uri="{FF2B5EF4-FFF2-40B4-BE49-F238E27FC236}">
                <a16:creationId xmlns:a16="http://schemas.microsoft.com/office/drawing/2014/main" id="{C5F5E74B-B14F-67E2-9515-124A4B0A12C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8:notes">
            <a:extLst>
              <a:ext uri="{FF2B5EF4-FFF2-40B4-BE49-F238E27FC236}">
                <a16:creationId xmlns:a16="http://schemas.microsoft.com/office/drawing/2014/main" id="{7B6846DD-B9F8-7EC2-C68C-21AF98EADF2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Platform / Development Environment</a:t>
            </a:r>
            <a:endParaRPr/>
          </a:p>
          <a:p>
            <a:pPr marL="457200" lvl="0" indent="-317500" algn="l" rtl="0">
              <a:spcBef>
                <a:spcPts val="0"/>
              </a:spcBef>
              <a:spcAft>
                <a:spcPts val="0"/>
              </a:spcAft>
              <a:buSzPts val="1400"/>
              <a:buChar char="●"/>
            </a:pPr>
            <a:r>
              <a:rPr lang="en-NP"/>
              <a:t>Explain the development environment you will be using to build your solution. Discuss any key tools or technologies you will be using.</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Identifying the programming language and development tools used for the project</a:t>
            </a:r>
            <a:endParaRPr/>
          </a:p>
          <a:p>
            <a:pPr marL="457200" lvl="0" indent="-317500" algn="l" rtl="0">
              <a:spcBef>
                <a:spcPts val="0"/>
              </a:spcBef>
              <a:spcAft>
                <a:spcPts val="0"/>
              </a:spcAft>
              <a:buSzPts val="1400"/>
              <a:buChar char="●"/>
            </a:pPr>
            <a:r>
              <a:rPr lang="en-NP"/>
              <a:t>Discussing any relevant technical requirements or constraints</a:t>
            </a:r>
            <a:endParaRPr/>
          </a:p>
          <a:p>
            <a:pPr marL="457200" lvl="0" indent="-317500" algn="l" rtl="0">
              <a:spcBef>
                <a:spcPts val="0"/>
              </a:spcBef>
              <a:spcAft>
                <a:spcPts val="0"/>
              </a:spcAft>
              <a:buSzPts val="1400"/>
              <a:buChar char="●"/>
            </a:pPr>
            <a:r>
              <a:rPr lang="en-NP"/>
              <a:t>Outlining the testing and debugging strategies for the project</a:t>
            </a:r>
            <a:endParaRPr/>
          </a:p>
        </p:txBody>
      </p:sp>
      <p:sp>
        <p:nvSpPr>
          <p:cNvPr id="102" name="Google Shape;102;p8:notes">
            <a:extLst>
              <a:ext uri="{FF2B5EF4-FFF2-40B4-BE49-F238E27FC236}">
                <a16:creationId xmlns:a16="http://schemas.microsoft.com/office/drawing/2014/main" id="{8BA647E0-7422-A0CB-0159-FCBE82837770}"/>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14</a:t>
            </a:fld>
            <a:endParaRPr/>
          </a:p>
        </p:txBody>
      </p:sp>
    </p:spTree>
    <p:extLst>
      <p:ext uri="{BB962C8B-B14F-4D97-AF65-F5344CB8AC3E}">
        <p14:creationId xmlns:p14="http://schemas.microsoft.com/office/powerpoint/2010/main" val="6154793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7398CDA7-7CFA-D0FB-367C-5042584F0065}"/>
            </a:ext>
          </a:extLst>
        </p:cNvPr>
        <p:cNvGrpSpPr/>
        <p:nvPr/>
      </p:nvGrpSpPr>
      <p:grpSpPr>
        <a:xfrm>
          <a:off x="0" y="0"/>
          <a:ext cx="0" cy="0"/>
          <a:chOff x="0" y="0"/>
          <a:chExt cx="0" cy="0"/>
        </a:xfrm>
      </p:grpSpPr>
      <p:sp>
        <p:nvSpPr>
          <p:cNvPr id="100" name="Google Shape;100;p8:notes">
            <a:extLst>
              <a:ext uri="{FF2B5EF4-FFF2-40B4-BE49-F238E27FC236}">
                <a16:creationId xmlns:a16="http://schemas.microsoft.com/office/drawing/2014/main" id="{140CE8AB-A041-7FF2-553D-83A6B8B1B74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8:notes">
            <a:extLst>
              <a:ext uri="{FF2B5EF4-FFF2-40B4-BE49-F238E27FC236}">
                <a16:creationId xmlns:a16="http://schemas.microsoft.com/office/drawing/2014/main" id="{765B71A1-78FF-67E6-699B-CDC0E140D1DF}"/>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Platform / Development Environment</a:t>
            </a:r>
            <a:endParaRPr/>
          </a:p>
          <a:p>
            <a:pPr marL="457200" lvl="0" indent="-317500" algn="l" rtl="0">
              <a:spcBef>
                <a:spcPts val="0"/>
              </a:spcBef>
              <a:spcAft>
                <a:spcPts val="0"/>
              </a:spcAft>
              <a:buSzPts val="1400"/>
              <a:buChar char="●"/>
            </a:pPr>
            <a:r>
              <a:rPr lang="en-NP"/>
              <a:t>Explain the development environment you will be using to build your solution. Discuss any key tools or technologies you will be using.</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Identifying the programming language and development tools used for the project</a:t>
            </a:r>
            <a:endParaRPr/>
          </a:p>
          <a:p>
            <a:pPr marL="457200" lvl="0" indent="-317500" algn="l" rtl="0">
              <a:spcBef>
                <a:spcPts val="0"/>
              </a:spcBef>
              <a:spcAft>
                <a:spcPts val="0"/>
              </a:spcAft>
              <a:buSzPts val="1400"/>
              <a:buChar char="●"/>
            </a:pPr>
            <a:r>
              <a:rPr lang="en-NP"/>
              <a:t>Discussing any relevant technical requirements or constraints</a:t>
            </a:r>
            <a:endParaRPr/>
          </a:p>
          <a:p>
            <a:pPr marL="457200" lvl="0" indent="-317500" algn="l" rtl="0">
              <a:spcBef>
                <a:spcPts val="0"/>
              </a:spcBef>
              <a:spcAft>
                <a:spcPts val="0"/>
              </a:spcAft>
              <a:buSzPts val="1400"/>
              <a:buChar char="●"/>
            </a:pPr>
            <a:r>
              <a:rPr lang="en-NP"/>
              <a:t>Outlining the testing and debugging strategies for the project</a:t>
            </a:r>
            <a:endParaRPr/>
          </a:p>
        </p:txBody>
      </p:sp>
      <p:sp>
        <p:nvSpPr>
          <p:cNvPr id="102" name="Google Shape;102;p8:notes">
            <a:extLst>
              <a:ext uri="{FF2B5EF4-FFF2-40B4-BE49-F238E27FC236}">
                <a16:creationId xmlns:a16="http://schemas.microsoft.com/office/drawing/2014/main" id="{59CEBDE9-C4BF-45EC-CF28-412C94B4BAEF}"/>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15</a:t>
            </a:fld>
            <a:endParaRPr/>
          </a:p>
        </p:txBody>
      </p:sp>
    </p:spTree>
    <p:extLst>
      <p:ext uri="{BB962C8B-B14F-4D97-AF65-F5344CB8AC3E}">
        <p14:creationId xmlns:p14="http://schemas.microsoft.com/office/powerpoint/2010/main" val="2145421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 name="Google Shape;109;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Planned Timeline / Gantt Chart (Roadmap)</a:t>
            </a:r>
            <a:endParaRPr/>
          </a:p>
          <a:p>
            <a:pPr marL="457200" lvl="0" indent="-317500" algn="l" rtl="0">
              <a:spcBef>
                <a:spcPts val="0"/>
              </a:spcBef>
              <a:spcAft>
                <a:spcPts val="0"/>
              </a:spcAft>
              <a:buSzPts val="1400"/>
              <a:buChar char="●"/>
            </a:pPr>
            <a:r>
              <a:rPr lang="en-NP"/>
              <a:t>Use a Gantt chart or similar tool to illustrate your proposed timeline. Be sure to include key milestones and deadlines.</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Creating a Gantt chart to show the proposed timeline for the project</a:t>
            </a:r>
            <a:endParaRPr/>
          </a:p>
          <a:p>
            <a:pPr marL="457200" lvl="0" indent="-317500" algn="l" rtl="0">
              <a:spcBef>
                <a:spcPts val="0"/>
              </a:spcBef>
              <a:spcAft>
                <a:spcPts val="0"/>
              </a:spcAft>
              <a:buSzPts val="1400"/>
              <a:buChar char="●"/>
            </a:pPr>
            <a:r>
              <a:rPr lang="en-NP"/>
              <a:t>Breaking down the project into manageable tasks and milestones</a:t>
            </a:r>
            <a:endParaRPr/>
          </a:p>
          <a:p>
            <a:pPr marL="457200" lvl="0" indent="-317500" algn="l" rtl="0">
              <a:spcBef>
                <a:spcPts val="0"/>
              </a:spcBef>
              <a:spcAft>
                <a:spcPts val="0"/>
              </a:spcAft>
              <a:buSzPts val="1400"/>
              <a:buChar char="●"/>
            </a:pPr>
            <a:r>
              <a:rPr lang="en-NP"/>
              <a:t>Identifying any critical path or dependencies in the project timeline</a:t>
            </a:r>
            <a:endParaRPr/>
          </a:p>
        </p:txBody>
      </p:sp>
      <p:sp>
        <p:nvSpPr>
          <p:cNvPr id="110" name="Google Shape;110;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Conclusion</a:t>
            </a:r>
            <a:endParaRPr/>
          </a:p>
          <a:p>
            <a:pPr marL="457200" lvl="0" indent="-317500" algn="l" rtl="0">
              <a:spcBef>
                <a:spcPts val="0"/>
              </a:spcBef>
              <a:spcAft>
                <a:spcPts val="0"/>
              </a:spcAft>
              <a:buSzPts val="1400"/>
              <a:buChar char="●"/>
            </a:pPr>
            <a:r>
              <a:rPr lang="en-NP"/>
              <a:t>Summarize your presentation and emphasize why your proposed solution is important. Thank your audience for their time.</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Summarizing the main points of the project proposal</a:t>
            </a:r>
            <a:endParaRPr/>
          </a:p>
          <a:p>
            <a:pPr marL="457200" lvl="0" indent="-317500" algn="l" rtl="0">
              <a:spcBef>
                <a:spcPts val="0"/>
              </a:spcBef>
              <a:spcAft>
                <a:spcPts val="0"/>
              </a:spcAft>
              <a:buSzPts val="1400"/>
              <a:buChar char="●"/>
            </a:pPr>
            <a:r>
              <a:rPr lang="en-NP"/>
              <a:t>Reiterating the relevance and significance of the project</a:t>
            </a:r>
            <a:endParaRPr/>
          </a:p>
          <a:p>
            <a:pPr marL="457200" lvl="0" indent="-317500" algn="l" rtl="0">
              <a:spcBef>
                <a:spcPts val="0"/>
              </a:spcBef>
              <a:spcAft>
                <a:spcPts val="0"/>
              </a:spcAft>
              <a:buSzPts val="1400"/>
              <a:buChar char="●"/>
            </a:pPr>
            <a:r>
              <a:rPr lang="en-NP"/>
              <a:t>Request for  feedback and suggestions for improvement.</a:t>
            </a:r>
            <a:endParaRPr/>
          </a:p>
        </p:txBody>
      </p:sp>
      <p:sp>
        <p:nvSpPr>
          <p:cNvPr id="118" name="Google Shape;118;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17</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 name="Google Shape;53;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b="1"/>
              <a:t>Content/Agenda: </a:t>
            </a:r>
            <a:endParaRPr b="1"/>
          </a:p>
          <a:p>
            <a:pPr marL="457200" lvl="0" indent="-317500" algn="l" rtl="0">
              <a:spcBef>
                <a:spcPts val="0"/>
              </a:spcBef>
              <a:spcAft>
                <a:spcPts val="0"/>
              </a:spcAft>
              <a:buSzPts val="1400"/>
              <a:buChar char="●"/>
            </a:pPr>
            <a:r>
              <a:rPr lang="en-NP"/>
              <a:t>On this slide, provide a quick overview of what your presentation will cover. This will help your audience understand what to expect.</a:t>
            </a:r>
            <a:endParaRPr/>
          </a:p>
        </p:txBody>
      </p:sp>
      <p:sp>
        <p:nvSpPr>
          <p:cNvPr id="54" name="Google Shape;54;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 name="Google Shape;61;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b="1"/>
              <a:t>Introduction</a:t>
            </a:r>
            <a:endParaRPr b="1"/>
          </a:p>
          <a:p>
            <a:pPr marL="457200" lvl="0" indent="-317500" algn="l" rtl="0">
              <a:spcBef>
                <a:spcPts val="0"/>
              </a:spcBef>
              <a:spcAft>
                <a:spcPts val="0"/>
              </a:spcAft>
              <a:buSzPts val="1400"/>
              <a:buChar char="●"/>
            </a:pPr>
            <a:r>
              <a:rPr lang="en-NP"/>
              <a:t>Explain why this topic is important to you and to your intended audience.</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Providing a brief overview of the project idea</a:t>
            </a:r>
            <a:endParaRPr/>
          </a:p>
          <a:p>
            <a:pPr marL="457200" lvl="0" indent="-317500" algn="l" rtl="0">
              <a:spcBef>
                <a:spcPts val="0"/>
              </a:spcBef>
              <a:spcAft>
                <a:spcPts val="0"/>
              </a:spcAft>
              <a:buSzPts val="1400"/>
              <a:buChar char="●"/>
            </a:pPr>
            <a:r>
              <a:rPr lang="en-NP"/>
              <a:t>Describing the scope and goals of the project</a:t>
            </a:r>
            <a:endParaRPr/>
          </a:p>
          <a:p>
            <a:pPr marL="457200" lvl="0" indent="-317500" algn="l" rtl="0">
              <a:spcBef>
                <a:spcPts val="0"/>
              </a:spcBef>
              <a:spcAft>
                <a:spcPts val="0"/>
              </a:spcAft>
              <a:buSzPts val="1400"/>
              <a:buChar char="●"/>
            </a:pPr>
            <a:r>
              <a:rPr lang="en-NP"/>
              <a:t>Introducing the project team members and their roles</a:t>
            </a:r>
            <a:endParaRPr/>
          </a:p>
          <a:p>
            <a:pPr marL="0" lvl="0" indent="0" algn="l" rtl="0">
              <a:spcBef>
                <a:spcPts val="0"/>
              </a:spcBef>
              <a:spcAft>
                <a:spcPts val="0"/>
              </a:spcAft>
              <a:buNone/>
            </a:pPr>
            <a:endParaRPr/>
          </a:p>
        </p:txBody>
      </p:sp>
      <p:sp>
        <p:nvSpPr>
          <p:cNvPr id="62" name="Google Shape;62;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 name="Google Shape;69;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b="1"/>
              <a:t>Problem Statement</a:t>
            </a:r>
            <a:endParaRPr b="1"/>
          </a:p>
          <a:p>
            <a:pPr marL="457200" lvl="0" indent="-317500" algn="l" rtl="0">
              <a:spcBef>
                <a:spcPts val="0"/>
              </a:spcBef>
              <a:spcAft>
                <a:spcPts val="0"/>
              </a:spcAft>
              <a:buSzPts val="1400"/>
              <a:buChar char="●"/>
            </a:pPr>
            <a:r>
              <a:rPr lang="en-NP"/>
              <a:t>Explain the problem you are trying to solve or the opportunity you are trying to seize. Use data or statistics to support your claims.</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Identifying the problem that the project aims to solve</a:t>
            </a:r>
            <a:endParaRPr/>
          </a:p>
          <a:p>
            <a:pPr marL="457200" lvl="0" indent="-317500" algn="l" rtl="0">
              <a:spcBef>
                <a:spcPts val="0"/>
              </a:spcBef>
              <a:spcAft>
                <a:spcPts val="0"/>
              </a:spcAft>
              <a:buSzPts val="1400"/>
              <a:buChar char="●"/>
            </a:pPr>
            <a:r>
              <a:rPr lang="en-NP"/>
              <a:t>Providing background information and context for the problem</a:t>
            </a:r>
            <a:endParaRPr/>
          </a:p>
          <a:p>
            <a:pPr marL="457200" lvl="0" indent="-317500" algn="l" rtl="0">
              <a:spcBef>
                <a:spcPts val="0"/>
              </a:spcBef>
              <a:spcAft>
                <a:spcPts val="0"/>
              </a:spcAft>
              <a:buSzPts val="1400"/>
              <a:buChar char="●"/>
            </a:pPr>
            <a:r>
              <a:rPr lang="en-NP"/>
              <a:t>Highlighting the importance and impact of the problem on the target audience or stakeholders</a:t>
            </a:r>
            <a:endParaRPr/>
          </a:p>
          <a:p>
            <a:pPr marL="0" lvl="0" indent="0" algn="l" rtl="0">
              <a:spcBef>
                <a:spcPts val="0"/>
              </a:spcBef>
              <a:spcAft>
                <a:spcPts val="0"/>
              </a:spcAft>
              <a:buNone/>
            </a:pPr>
            <a:endParaRPr b="1"/>
          </a:p>
        </p:txBody>
      </p:sp>
      <p:sp>
        <p:nvSpPr>
          <p:cNvPr id="70" name="Google Shape;70;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 name="Google Shape;77;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b="1"/>
              <a:t>Motivate</a:t>
            </a:r>
            <a:endParaRPr b="1"/>
          </a:p>
          <a:p>
            <a:pPr marL="457200" lvl="0" indent="-317500" algn="l" rtl="0">
              <a:spcBef>
                <a:spcPts val="0"/>
              </a:spcBef>
              <a:spcAft>
                <a:spcPts val="0"/>
              </a:spcAft>
              <a:buSzPts val="1400"/>
              <a:buChar char="●"/>
            </a:pPr>
            <a:r>
              <a:rPr lang="en-NP"/>
              <a:t>Explain why this problem or opportunity is important to you and to your intended audience. Use examples or stories to illustrate your point.</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Explaining the reason behind selecting this project idea</a:t>
            </a:r>
            <a:endParaRPr/>
          </a:p>
          <a:p>
            <a:pPr marL="457200" lvl="0" indent="-317500" algn="l" rtl="0">
              <a:spcBef>
                <a:spcPts val="0"/>
              </a:spcBef>
              <a:spcAft>
                <a:spcPts val="0"/>
              </a:spcAft>
              <a:buSzPts val="1400"/>
              <a:buChar char="●"/>
            </a:pPr>
            <a:r>
              <a:rPr lang="en-NP"/>
              <a:t>Discussing the potential benefits and outcomes of the project</a:t>
            </a:r>
            <a:endParaRPr/>
          </a:p>
          <a:p>
            <a:pPr marL="457200" lvl="0" indent="-317500" algn="l" rtl="0">
              <a:spcBef>
                <a:spcPts val="0"/>
              </a:spcBef>
              <a:spcAft>
                <a:spcPts val="0"/>
              </a:spcAft>
              <a:buSzPts val="1400"/>
              <a:buChar char="●"/>
            </a:pPr>
            <a:r>
              <a:rPr lang="en-NP"/>
              <a:t>Identifying any existing solutions or alternatives and their limitations</a:t>
            </a:r>
            <a:endParaRPr/>
          </a:p>
          <a:p>
            <a:pPr marL="0" lvl="0" indent="0" algn="l" rtl="0">
              <a:spcBef>
                <a:spcPts val="0"/>
              </a:spcBef>
              <a:spcAft>
                <a:spcPts val="0"/>
              </a:spcAft>
              <a:buNone/>
            </a:pPr>
            <a:endParaRPr/>
          </a:p>
        </p:txBody>
      </p:sp>
      <p:sp>
        <p:nvSpPr>
          <p:cNvPr id="78" name="Google Shape;78;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 name="Google Shape;85;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Objectives</a:t>
            </a:r>
            <a:endParaRPr/>
          </a:p>
          <a:p>
            <a:pPr marL="457200" lvl="0" indent="-317500" algn="l" rtl="0">
              <a:spcBef>
                <a:spcPts val="0"/>
              </a:spcBef>
              <a:spcAft>
                <a:spcPts val="0"/>
              </a:spcAft>
              <a:buSzPts val="1400"/>
              <a:buChar char="●"/>
            </a:pPr>
            <a:r>
              <a:rPr lang="en-NP"/>
              <a:t>Explain your project objectives, including any specific goals you have set for yourself or your team. Be sure to explain how you will measure success.</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Defining the objectives of the project in terms of outcomes and impact</a:t>
            </a:r>
            <a:endParaRPr/>
          </a:p>
          <a:p>
            <a:pPr marL="457200" lvl="0" indent="-317500" algn="l" rtl="0">
              <a:spcBef>
                <a:spcPts val="0"/>
              </a:spcBef>
              <a:spcAft>
                <a:spcPts val="0"/>
              </a:spcAft>
              <a:buSzPts val="1400"/>
              <a:buChar char="●"/>
            </a:pPr>
            <a:r>
              <a:rPr lang="en-NP"/>
              <a:t>Providing a clear and measurable definition of success for the project</a:t>
            </a:r>
            <a:endParaRPr/>
          </a:p>
          <a:p>
            <a:pPr marL="457200" lvl="0" indent="-317500" algn="l" rtl="0">
              <a:spcBef>
                <a:spcPts val="0"/>
              </a:spcBef>
              <a:spcAft>
                <a:spcPts val="0"/>
              </a:spcAft>
              <a:buSzPts val="1400"/>
              <a:buChar char="●"/>
            </a:pPr>
            <a:r>
              <a:rPr lang="en-NP"/>
              <a:t>Outlining the target audience or stakeholders of the project and their needs</a:t>
            </a:r>
            <a:endParaRPr/>
          </a:p>
        </p:txBody>
      </p:sp>
      <p:sp>
        <p:nvSpPr>
          <p:cNvPr id="86" name="Google Shape;86;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 name="Google Shape;93;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Features</a:t>
            </a:r>
            <a:endParaRPr/>
          </a:p>
          <a:p>
            <a:pPr marL="457200" lvl="0" indent="-317500" algn="l" rtl="0">
              <a:spcBef>
                <a:spcPts val="0"/>
              </a:spcBef>
              <a:spcAft>
                <a:spcPts val="0"/>
              </a:spcAft>
              <a:buSzPts val="1400"/>
              <a:buChar char="●"/>
            </a:pPr>
            <a:r>
              <a:rPr lang="en-NP"/>
              <a:t>Describe the key features of your proposed solution. Use visuals or diagrams to help illustrate how it works.</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Clr>
                <a:schemeClr val="dk1"/>
              </a:buClr>
              <a:buSzPts val="1400"/>
              <a:buChar char="●"/>
            </a:pPr>
            <a:r>
              <a:rPr lang="en-NP"/>
              <a:t>Describing the key features and functionalities of the project</a:t>
            </a:r>
            <a:endParaRPr/>
          </a:p>
          <a:p>
            <a:pPr marL="457200" lvl="0" indent="-317500" algn="l" rtl="0">
              <a:spcBef>
                <a:spcPts val="0"/>
              </a:spcBef>
              <a:spcAft>
                <a:spcPts val="0"/>
              </a:spcAft>
              <a:buClr>
                <a:schemeClr val="dk1"/>
              </a:buClr>
              <a:buSzPts val="1400"/>
              <a:buChar char="●"/>
            </a:pPr>
            <a:r>
              <a:rPr lang="en-NP"/>
              <a:t>Discussing any unique or innovative aspects of the project</a:t>
            </a:r>
            <a:endParaRPr/>
          </a:p>
          <a:p>
            <a:pPr marL="457200" lvl="0" indent="-317500" algn="l" rtl="0">
              <a:spcBef>
                <a:spcPts val="0"/>
              </a:spcBef>
              <a:spcAft>
                <a:spcPts val="0"/>
              </a:spcAft>
              <a:buClr>
                <a:schemeClr val="dk1"/>
              </a:buClr>
              <a:buSzPts val="1400"/>
              <a:buChar char="●"/>
            </a:pPr>
            <a:r>
              <a:rPr lang="en-NP"/>
              <a:t>Outlining the expected deliverables and outcomes of the project</a:t>
            </a:r>
            <a:endParaRPr/>
          </a:p>
        </p:txBody>
      </p:sp>
      <p:sp>
        <p:nvSpPr>
          <p:cNvPr id="94" name="Google Shape;94;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Platform / Development Environment</a:t>
            </a:r>
            <a:endParaRPr/>
          </a:p>
          <a:p>
            <a:pPr marL="457200" lvl="0" indent="-317500" algn="l" rtl="0">
              <a:spcBef>
                <a:spcPts val="0"/>
              </a:spcBef>
              <a:spcAft>
                <a:spcPts val="0"/>
              </a:spcAft>
              <a:buSzPts val="1400"/>
              <a:buChar char="●"/>
            </a:pPr>
            <a:r>
              <a:rPr lang="en-NP"/>
              <a:t>Explain the development environment you will be using to build your solution. Discuss any key tools or technologies you will be using.</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Identifying the programming language and development tools used for the project</a:t>
            </a:r>
            <a:endParaRPr/>
          </a:p>
          <a:p>
            <a:pPr marL="457200" lvl="0" indent="-317500" algn="l" rtl="0">
              <a:spcBef>
                <a:spcPts val="0"/>
              </a:spcBef>
              <a:spcAft>
                <a:spcPts val="0"/>
              </a:spcAft>
              <a:buSzPts val="1400"/>
              <a:buChar char="●"/>
            </a:pPr>
            <a:r>
              <a:rPr lang="en-NP"/>
              <a:t>Discussing any relevant technical requirements or constraints</a:t>
            </a:r>
            <a:endParaRPr/>
          </a:p>
          <a:p>
            <a:pPr marL="457200" lvl="0" indent="-317500" algn="l" rtl="0">
              <a:spcBef>
                <a:spcPts val="0"/>
              </a:spcBef>
              <a:spcAft>
                <a:spcPts val="0"/>
              </a:spcAft>
              <a:buSzPts val="1400"/>
              <a:buChar char="●"/>
            </a:pPr>
            <a:r>
              <a:rPr lang="en-NP"/>
              <a:t>Outlining the testing and debugging strategies for the project</a:t>
            </a:r>
            <a:endParaRPr/>
          </a:p>
        </p:txBody>
      </p:sp>
      <p:sp>
        <p:nvSpPr>
          <p:cNvPr id="102" name="Google Shape;102;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B0AD6AF8-6DE2-0948-8364-DEB24F7ADA0D}"/>
            </a:ext>
          </a:extLst>
        </p:cNvPr>
        <p:cNvGrpSpPr/>
        <p:nvPr/>
      </p:nvGrpSpPr>
      <p:grpSpPr>
        <a:xfrm>
          <a:off x="0" y="0"/>
          <a:ext cx="0" cy="0"/>
          <a:chOff x="0" y="0"/>
          <a:chExt cx="0" cy="0"/>
        </a:xfrm>
      </p:grpSpPr>
      <p:sp>
        <p:nvSpPr>
          <p:cNvPr id="100" name="Google Shape;100;p8:notes">
            <a:extLst>
              <a:ext uri="{FF2B5EF4-FFF2-40B4-BE49-F238E27FC236}">
                <a16:creationId xmlns:a16="http://schemas.microsoft.com/office/drawing/2014/main" id="{5C1F5821-50EF-1AB2-A478-742023BC68E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8:notes">
            <a:extLst>
              <a:ext uri="{FF2B5EF4-FFF2-40B4-BE49-F238E27FC236}">
                <a16:creationId xmlns:a16="http://schemas.microsoft.com/office/drawing/2014/main" id="{41D54305-A631-1A81-594B-BCE70118384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NP"/>
              <a:t>Platform / Development Environment</a:t>
            </a:r>
            <a:endParaRPr/>
          </a:p>
          <a:p>
            <a:pPr marL="457200" lvl="0" indent="-317500" algn="l" rtl="0">
              <a:spcBef>
                <a:spcPts val="0"/>
              </a:spcBef>
              <a:spcAft>
                <a:spcPts val="0"/>
              </a:spcAft>
              <a:buSzPts val="1400"/>
              <a:buChar char="●"/>
            </a:pPr>
            <a:r>
              <a:rPr lang="en-NP"/>
              <a:t>Explain the development environment you will be using to build your solution. Discuss any key tools or technologies you will be using.</a:t>
            </a:r>
            <a:endParaRPr/>
          </a:p>
          <a:p>
            <a:pPr marL="0" lvl="0" indent="0" algn="l" rtl="0">
              <a:spcBef>
                <a:spcPts val="0"/>
              </a:spcBef>
              <a:spcAft>
                <a:spcPts val="0"/>
              </a:spcAft>
              <a:buNone/>
            </a:pPr>
            <a:endParaRPr b="1"/>
          </a:p>
          <a:p>
            <a:pPr marL="0" lvl="0" indent="0" algn="l" rtl="0">
              <a:spcBef>
                <a:spcPts val="0"/>
              </a:spcBef>
              <a:spcAft>
                <a:spcPts val="0"/>
              </a:spcAft>
              <a:buNone/>
            </a:pPr>
            <a:r>
              <a:rPr lang="en-NP" b="1"/>
              <a:t>What we present here</a:t>
            </a:r>
            <a:endParaRPr b="1"/>
          </a:p>
          <a:p>
            <a:pPr marL="457200" lvl="0" indent="-317500" algn="l" rtl="0">
              <a:spcBef>
                <a:spcPts val="0"/>
              </a:spcBef>
              <a:spcAft>
                <a:spcPts val="0"/>
              </a:spcAft>
              <a:buSzPts val="1400"/>
              <a:buChar char="●"/>
            </a:pPr>
            <a:r>
              <a:rPr lang="en-NP"/>
              <a:t>Identifying the programming language and development tools used for the project</a:t>
            </a:r>
            <a:endParaRPr/>
          </a:p>
          <a:p>
            <a:pPr marL="457200" lvl="0" indent="-317500" algn="l" rtl="0">
              <a:spcBef>
                <a:spcPts val="0"/>
              </a:spcBef>
              <a:spcAft>
                <a:spcPts val="0"/>
              </a:spcAft>
              <a:buSzPts val="1400"/>
              <a:buChar char="●"/>
            </a:pPr>
            <a:r>
              <a:rPr lang="en-NP"/>
              <a:t>Discussing any relevant technical requirements or constraints</a:t>
            </a:r>
            <a:endParaRPr/>
          </a:p>
          <a:p>
            <a:pPr marL="457200" lvl="0" indent="-317500" algn="l" rtl="0">
              <a:spcBef>
                <a:spcPts val="0"/>
              </a:spcBef>
              <a:spcAft>
                <a:spcPts val="0"/>
              </a:spcAft>
              <a:buSzPts val="1400"/>
              <a:buChar char="●"/>
            </a:pPr>
            <a:r>
              <a:rPr lang="en-NP"/>
              <a:t>Outlining the testing and debugging strategies for the project</a:t>
            </a:r>
            <a:endParaRPr/>
          </a:p>
        </p:txBody>
      </p:sp>
      <p:sp>
        <p:nvSpPr>
          <p:cNvPr id="102" name="Google Shape;102;p8:notes">
            <a:extLst>
              <a:ext uri="{FF2B5EF4-FFF2-40B4-BE49-F238E27FC236}">
                <a16:creationId xmlns:a16="http://schemas.microsoft.com/office/drawing/2014/main" id="{1EB2E15C-D7EA-0771-FD06-0C8E9CE4495C}"/>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NP"/>
              <a:t>9</a:t>
            </a:fld>
            <a:endParaRPr/>
          </a:p>
        </p:txBody>
      </p:sp>
    </p:spTree>
    <p:extLst>
      <p:ext uri="{BB962C8B-B14F-4D97-AF65-F5344CB8AC3E}">
        <p14:creationId xmlns:p14="http://schemas.microsoft.com/office/powerpoint/2010/main" val="1281863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4"/>
        <p:cNvGrpSpPr/>
        <p:nvPr/>
      </p:nvGrpSpPr>
      <p:grpSpPr>
        <a:xfrm>
          <a:off x="0" y="0"/>
          <a:ext cx="0" cy="0"/>
          <a:chOff x="0" y="0"/>
          <a:chExt cx="0" cy="0"/>
        </a:xfrm>
      </p:grpSpPr>
      <p:grpSp>
        <p:nvGrpSpPr>
          <p:cNvPr id="25" name="Google Shape;25;p2"/>
          <p:cNvGrpSpPr/>
          <p:nvPr/>
        </p:nvGrpSpPr>
        <p:grpSpPr>
          <a:xfrm>
            <a:off x="0" y="-8467"/>
            <a:ext cx="12192000" cy="6866467"/>
            <a:chOff x="0" y="-8467"/>
            <a:chExt cx="12192000" cy="6866467"/>
          </a:xfrm>
        </p:grpSpPr>
        <p:sp>
          <p:nvSpPr>
            <p:cNvPr id="26" name="Google Shape;26;p2"/>
            <p:cNvSpPr/>
            <p:nvPr/>
          </p:nvSpPr>
          <p:spPr>
            <a:xfrm>
              <a:off x="0" y="-7862"/>
              <a:ext cx="863600" cy="5698067"/>
            </a:xfrm>
            <a:custGeom>
              <a:avLst/>
              <a:gdLst/>
              <a:ahLst/>
              <a:cxnLst/>
              <a:rect l="l" t="t" r="r" b="b"/>
              <a:pathLst>
                <a:path w="863600" h="5698067" extrusionOk="0">
                  <a:moveTo>
                    <a:pt x="0" y="8467"/>
                  </a:moveTo>
                  <a:lnTo>
                    <a:pt x="863600" y="0"/>
                  </a:lnTo>
                  <a:lnTo>
                    <a:pt x="863600" y="16934"/>
                  </a:lnTo>
                  <a:lnTo>
                    <a:pt x="0" y="5698067"/>
                  </a:lnTo>
                  <a:lnTo>
                    <a:pt x="0" y="8467"/>
                  </a:lnTo>
                  <a:close/>
                </a:path>
              </a:pathLst>
            </a:custGeom>
            <a:solidFill>
              <a:schemeClr val="accent1">
                <a:alpha val="69803"/>
              </a:schemeClr>
            </a:solidFill>
            <a:ln>
              <a:noFill/>
            </a:ln>
          </p:spPr>
        </p:sp>
        <p:cxnSp>
          <p:nvCxnSpPr>
            <p:cNvPr id="27" name="Google Shape;27;p2"/>
            <p:cNvCxnSpPr/>
            <p:nvPr/>
          </p:nvCxnSpPr>
          <p:spPr>
            <a:xfrm>
              <a:off x="9371012" y="0"/>
              <a:ext cx="1219200" cy="6858000"/>
            </a:xfrm>
            <a:prstGeom prst="straightConnector1">
              <a:avLst/>
            </a:prstGeom>
            <a:noFill/>
            <a:ln w="9525" cap="flat" cmpd="sng">
              <a:solidFill>
                <a:schemeClr val="accent1">
                  <a:alpha val="69803"/>
                </a:schemeClr>
              </a:solidFill>
              <a:prstDash val="solid"/>
              <a:round/>
              <a:headEnd type="none" w="sm" len="sm"/>
              <a:tailEnd type="none" w="sm" len="sm"/>
            </a:ln>
          </p:spPr>
        </p:cxnSp>
        <p:cxnSp>
          <p:nvCxnSpPr>
            <p:cNvPr id="28" name="Google Shape;28;p2"/>
            <p:cNvCxnSpPr/>
            <p:nvPr/>
          </p:nvCxnSpPr>
          <p:spPr>
            <a:xfrm flipH="1">
              <a:off x="7425267" y="3681413"/>
              <a:ext cx="4763558" cy="3176587"/>
            </a:xfrm>
            <a:prstGeom prst="straightConnector1">
              <a:avLst/>
            </a:prstGeom>
            <a:noFill/>
            <a:ln w="9525" cap="flat" cmpd="sng">
              <a:solidFill>
                <a:schemeClr val="accent1">
                  <a:alpha val="69803"/>
                </a:schemeClr>
              </a:solidFill>
              <a:prstDash val="solid"/>
              <a:round/>
              <a:headEnd type="none" w="sm" len="sm"/>
              <a:tailEnd type="none" w="sm" len="sm"/>
            </a:ln>
          </p:spPr>
        </p:cxnSp>
        <p:sp>
          <p:nvSpPr>
            <p:cNvPr id="29" name="Google Shape;29;p2"/>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35686"/>
              </a:schemeClr>
            </a:solidFill>
            <a:ln>
              <a:noFill/>
            </a:ln>
          </p:spPr>
        </p:sp>
        <p:sp>
          <p:nvSpPr>
            <p:cNvPr id="30" name="Google Shape;30;p2"/>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31" name="Google Shape;31;p2"/>
            <p:cNvSpPr/>
            <p:nvPr/>
          </p:nvSpPr>
          <p:spPr>
            <a:xfrm>
              <a:off x="8932333" y="3048000"/>
              <a:ext cx="3259667" cy="3810000"/>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16B0E3">
                <a:alpha val="49803"/>
              </a:srgbClr>
            </a:solidFill>
            <a:ln>
              <a:noFill/>
            </a:ln>
          </p:spPr>
        </p:sp>
        <p:sp>
          <p:nvSpPr>
            <p:cNvPr id="33" name="Google Shape;33;p2"/>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chemeClr val="accent2">
                <a:alpha val="69803"/>
              </a:schemeClr>
            </a:solidFill>
            <a:ln>
              <a:noFill/>
            </a:ln>
          </p:spPr>
        </p:sp>
        <p:sp>
          <p:nvSpPr>
            <p:cNvPr id="34" name="Google Shape;34;p2"/>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rgbClr val="226292">
                <a:alpha val="80000"/>
              </a:srgbClr>
            </a:solidFill>
            <a:ln>
              <a:noFill/>
            </a:ln>
          </p:spPr>
        </p:sp>
        <p:sp>
          <p:nvSpPr>
            <p:cNvPr id="35" name="Google Shape;35;p2"/>
            <p:cNvSpPr/>
            <p:nvPr/>
          </p:nvSpPr>
          <p:spPr>
            <a:xfrm>
              <a:off x="10371666" y="3589867"/>
              <a:ext cx="1817159" cy="3268133"/>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txBox="1">
            <a:spLocks noGrp="1"/>
          </p:cNvSpPr>
          <p:nvPr>
            <p:ph type="ctrTitle"/>
          </p:nvPr>
        </p:nvSpPr>
        <p:spPr>
          <a:xfrm>
            <a:off x="1507067" y="2404534"/>
            <a:ext cx="7766936" cy="1646302"/>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accent1"/>
              </a:buClr>
              <a:buSzPts val="5400"/>
              <a:buFont typeface="Trebuchet MS"/>
              <a:buNone/>
              <a:defRPr sz="54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
          <p:cNvSpPr txBox="1">
            <a:spLocks noGrp="1"/>
          </p:cNvSpPr>
          <p:nvPr>
            <p:ph type="subTitle" idx="1"/>
          </p:nvPr>
        </p:nvSpPr>
        <p:spPr>
          <a:xfrm>
            <a:off x="1507067" y="4050833"/>
            <a:ext cx="7766936" cy="1096899"/>
          </a:xfrm>
          <a:prstGeom prst="rect">
            <a:avLst/>
          </a:prstGeom>
          <a:noFill/>
          <a:ln>
            <a:noFill/>
          </a:ln>
        </p:spPr>
        <p:txBody>
          <a:bodyPr spcFirstLastPara="1" wrap="square" lIns="91425" tIns="45700" rIns="91425" bIns="45700" anchor="t" anchorCtr="0">
            <a:normAutofit/>
          </a:bodyPr>
          <a:lstStyle>
            <a:lvl1pPr lvl="0" algn="r">
              <a:spcBef>
                <a:spcPts val="1000"/>
              </a:spcBef>
              <a:spcAft>
                <a:spcPts val="0"/>
              </a:spcAft>
              <a:buSzPts val="1440"/>
              <a:buNone/>
              <a:defRPr>
                <a:solidFill>
                  <a:srgbClr val="7F7F7F"/>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8"/>
        <p:cNvGrpSpPr/>
        <p:nvPr/>
      </p:nvGrpSpPr>
      <p:grpSpPr>
        <a:xfrm>
          <a:off x="0" y="0"/>
          <a:ext cx="0" cy="0"/>
          <a:chOff x="0" y="0"/>
          <a:chExt cx="0" cy="0"/>
        </a:xfrm>
      </p:grpSpPr>
      <p:sp>
        <p:nvSpPr>
          <p:cNvPr id="39" name="Google Shape;39;p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Font typeface="Cambria"/>
              <a:buNone/>
              <a:defRPr b="1">
                <a:latin typeface="Cambria"/>
                <a:ea typeface="Cambria"/>
                <a:cs typeface="Cambria"/>
                <a:sym typeface="Cambria"/>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3"/>
          <p:cNvSpPr txBox="1">
            <a:spLocks noGrp="1"/>
          </p:cNvSpPr>
          <p:nvPr>
            <p:ph type="body" idx="1"/>
          </p:nvPr>
        </p:nvSpPr>
        <p:spPr>
          <a:xfrm>
            <a:off x="677325" y="1697600"/>
            <a:ext cx="10266900" cy="4617000"/>
          </a:xfrm>
          <a:prstGeom prst="rect">
            <a:avLst/>
          </a:prstGeom>
          <a:noFill/>
          <a:ln>
            <a:noFill/>
          </a:ln>
        </p:spPr>
        <p:txBody>
          <a:bodyPr spcFirstLastPara="1" wrap="square" lIns="91425" tIns="45700" rIns="91425" bIns="45700" anchor="t" anchorCtr="0">
            <a:normAutofit/>
          </a:bodyPr>
          <a:lstStyle>
            <a:lvl1pPr marL="457200" lvl="0" indent="-350520" algn="l">
              <a:spcBef>
                <a:spcPts val="1000"/>
              </a:spcBef>
              <a:spcAft>
                <a:spcPts val="0"/>
              </a:spcAft>
              <a:buSzPts val="1920"/>
              <a:buFont typeface="Cambria"/>
              <a:buChar char="►"/>
              <a:defRPr sz="2400">
                <a:latin typeface="Cambria"/>
                <a:ea typeface="Cambria"/>
                <a:cs typeface="Cambria"/>
                <a:sym typeface="Cambria"/>
              </a:defRPr>
            </a:lvl1pPr>
            <a:lvl2pPr marL="914400" lvl="1" indent="-340360" algn="l">
              <a:spcBef>
                <a:spcPts val="1000"/>
              </a:spcBef>
              <a:spcAft>
                <a:spcPts val="0"/>
              </a:spcAft>
              <a:buSzPts val="1760"/>
              <a:buFont typeface="Cambria"/>
              <a:buChar char="►"/>
              <a:defRPr sz="2200">
                <a:latin typeface="Cambria"/>
                <a:ea typeface="Cambria"/>
                <a:cs typeface="Cambria"/>
                <a:sym typeface="Cambria"/>
              </a:defRPr>
            </a:lvl2pPr>
            <a:lvl3pPr marL="1371600" lvl="2" indent="-330200" algn="l">
              <a:spcBef>
                <a:spcPts val="1000"/>
              </a:spcBef>
              <a:spcAft>
                <a:spcPts val="0"/>
              </a:spcAft>
              <a:buSzPts val="1600"/>
              <a:buFont typeface="Cambria"/>
              <a:buChar char="►"/>
              <a:defRPr sz="2000">
                <a:latin typeface="Cambria"/>
                <a:ea typeface="Cambria"/>
                <a:cs typeface="Cambria"/>
                <a:sym typeface="Cambria"/>
              </a:defRPr>
            </a:lvl3pPr>
            <a:lvl4pPr marL="1828800" lvl="3" indent="-309880" algn="l">
              <a:spcBef>
                <a:spcPts val="1000"/>
              </a:spcBef>
              <a:spcAft>
                <a:spcPts val="0"/>
              </a:spcAft>
              <a:buSzPts val="1280"/>
              <a:buFont typeface="Cambria"/>
              <a:buChar char="►"/>
              <a:defRPr sz="1600">
                <a:latin typeface="Cambria"/>
                <a:ea typeface="Cambria"/>
                <a:cs typeface="Cambria"/>
                <a:sym typeface="Cambria"/>
              </a:defRPr>
            </a:lvl4pPr>
            <a:lvl5pPr marL="2286000" lvl="4" indent="-299720" algn="l">
              <a:spcBef>
                <a:spcPts val="1000"/>
              </a:spcBef>
              <a:spcAft>
                <a:spcPts val="0"/>
              </a:spcAft>
              <a:buSzPts val="1120"/>
              <a:buFont typeface="Cambria"/>
              <a:buChar char="►"/>
              <a:defRPr sz="1400">
                <a:latin typeface="Cambria"/>
                <a:ea typeface="Cambria"/>
                <a:cs typeface="Cambria"/>
                <a:sym typeface="Cambria"/>
              </a:defRPr>
            </a:lvl5pPr>
            <a:lvl6pPr marL="2743200" lvl="5" indent="-320039" algn="l">
              <a:spcBef>
                <a:spcPts val="1000"/>
              </a:spcBef>
              <a:spcAft>
                <a:spcPts val="0"/>
              </a:spcAft>
              <a:buSzPts val="1440"/>
              <a:buFont typeface="Cambria"/>
              <a:buChar char="►"/>
              <a:defRPr>
                <a:latin typeface="Cambria"/>
                <a:ea typeface="Cambria"/>
                <a:cs typeface="Cambria"/>
                <a:sym typeface="Cambria"/>
              </a:defRPr>
            </a:lvl6pPr>
            <a:lvl7pPr marL="3200400" lvl="6" indent="-320039" algn="l">
              <a:spcBef>
                <a:spcPts val="1000"/>
              </a:spcBef>
              <a:spcAft>
                <a:spcPts val="0"/>
              </a:spcAft>
              <a:buSzPts val="1440"/>
              <a:buFont typeface="Cambria"/>
              <a:buChar char="►"/>
              <a:defRPr>
                <a:latin typeface="Cambria"/>
                <a:ea typeface="Cambria"/>
                <a:cs typeface="Cambria"/>
                <a:sym typeface="Cambria"/>
              </a:defRPr>
            </a:lvl7pPr>
            <a:lvl8pPr marL="3657600" lvl="7" indent="-320040" algn="l">
              <a:spcBef>
                <a:spcPts val="1000"/>
              </a:spcBef>
              <a:spcAft>
                <a:spcPts val="0"/>
              </a:spcAft>
              <a:buSzPts val="1440"/>
              <a:buFont typeface="Cambria"/>
              <a:buChar char="►"/>
              <a:defRPr>
                <a:latin typeface="Cambria"/>
                <a:ea typeface="Cambria"/>
                <a:cs typeface="Cambria"/>
                <a:sym typeface="Cambria"/>
              </a:defRPr>
            </a:lvl8pPr>
            <a:lvl9pPr marL="4114800" lvl="8" indent="-320040" algn="l">
              <a:spcBef>
                <a:spcPts val="1000"/>
              </a:spcBef>
              <a:spcAft>
                <a:spcPts val="0"/>
              </a:spcAft>
              <a:buSzPts val="1440"/>
              <a:buFont typeface="Cambria"/>
              <a:buChar char="►"/>
              <a:defRPr>
                <a:latin typeface="Cambria"/>
                <a:ea typeface="Cambria"/>
                <a:cs typeface="Cambria"/>
                <a:sym typeface="Cambria"/>
              </a:defRPr>
            </a:lvl9pPr>
          </a:lstStyle>
          <a:p>
            <a:endParaRPr/>
          </a:p>
        </p:txBody>
      </p:sp>
      <p:sp>
        <p:nvSpPr>
          <p:cNvPr id="41" name="Google Shape;41;p3"/>
          <p:cNvSpPr txBox="1">
            <a:spLocks noGrp="1"/>
          </p:cNvSpPr>
          <p:nvPr>
            <p:ph type="sldNum" idx="12"/>
          </p:nvPr>
        </p:nvSpPr>
        <p:spPr>
          <a:xfrm>
            <a:off x="11310438" y="6314637"/>
            <a:ext cx="683400" cy="3651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800" b="1">
                <a:solidFill>
                  <a:schemeClr val="lt1"/>
                </a:solidFill>
                <a:latin typeface="Cambria"/>
                <a:ea typeface="Cambria"/>
                <a:cs typeface="Cambria"/>
                <a:sym typeface="Cambria"/>
              </a:defRPr>
            </a:lvl1pPr>
            <a:lvl2pPr marL="0" lvl="1" indent="0" algn="r">
              <a:spcBef>
                <a:spcPts val="0"/>
              </a:spcBef>
              <a:buNone/>
              <a:defRPr sz="1800" b="1">
                <a:solidFill>
                  <a:schemeClr val="lt1"/>
                </a:solidFill>
                <a:latin typeface="Cambria"/>
                <a:ea typeface="Cambria"/>
                <a:cs typeface="Cambria"/>
                <a:sym typeface="Cambria"/>
              </a:defRPr>
            </a:lvl2pPr>
            <a:lvl3pPr marL="0" lvl="2" indent="0" algn="r">
              <a:spcBef>
                <a:spcPts val="0"/>
              </a:spcBef>
              <a:buNone/>
              <a:defRPr sz="1800" b="1">
                <a:solidFill>
                  <a:schemeClr val="lt1"/>
                </a:solidFill>
                <a:latin typeface="Cambria"/>
                <a:ea typeface="Cambria"/>
                <a:cs typeface="Cambria"/>
                <a:sym typeface="Cambria"/>
              </a:defRPr>
            </a:lvl3pPr>
            <a:lvl4pPr marL="0" lvl="3" indent="0" algn="r">
              <a:spcBef>
                <a:spcPts val="0"/>
              </a:spcBef>
              <a:buNone/>
              <a:defRPr sz="1800" b="1">
                <a:solidFill>
                  <a:schemeClr val="lt1"/>
                </a:solidFill>
                <a:latin typeface="Cambria"/>
                <a:ea typeface="Cambria"/>
                <a:cs typeface="Cambria"/>
                <a:sym typeface="Cambria"/>
              </a:defRPr>
            </a:lvl4pPr>
            <a:lvl5pPr marL="0" lvl="4" indent="0" algn="r">
              <a:spcBef>
                <a:spcPts val="0"/>
              </a:spcBef>
              <a:buNone/>
              <a:defRPr sz="1800" b="1">
                <a:solidFill>
                  <a:schemeClr val="lt1"/>
                </a:solidFill>
                <a:latin typeface="Cambria"/>
                <a:ea typeface="Cambria"/>
                <a:cs typeface="Cambria"/>
                <a:sym typeface="Cambria"/>
              </a:defRPr>
            </a:lvl5pPr>
            <a:lvl6pPr marL="0" lvl="5" indent="0" algn="r">
              <a:spcBef>
                <a:spcPts val="0"/>
              </a:spcBef>
              <a:buNone/>
              <a:defRPr sz="1800" b="1">
                <a:solidFill>
                  <a:schemeClr val="lt1"/>
                </a:solidFill>
                <a:latin typeface="Cambria"/>
                <a:ea typeface="Cambria"/>
                <a:cs typeface="Cambria"/>
                <a:sym typeface="Cambria"/>
              </a:defRPr>
            </a:lvl6pPr>
            <a:lvl7pPr marL="0" lvl="6" indent="0" algn="r">
              <a:spcBef>
                <a:spcPts val="0"/>
              </a:spcBef>
              <a:buNone/>
              <a:defRPr sz="1800" b="1">
                <a:solidFill>
                  <a:schemeClr val="lt1"/>
                </a:solidFill>
                <a:latin typeface="Cambria"/>
                <a:ea typeface="Cambria"/>
                <a:cs typeface="Cambria"/>
                <a:sym typeface="Cambria"/>
              </a:defRPr>
            </a:lvl7pPr>
            <a:lvl8pPr marL="0" lvl="7" indent="0" algn="r">
              <a:spcBef>
                <a:spcPts val="0"/>
              </a:spcBef>
              <a:buNone/>
              <a:defRPr sz="1800" b="1">
                <a:solidFill>
                  <a:schemeClr val="lt1"/>
                </a:solidFill>
                <a:latin typeface="Cambria"/>
                <a:ea typeface="Cambria"/>
                <a:cs typeface="Cambria"/>
                <a:sym typeface="Cambria"/>
              </a:defRPr>
            </a:lvl8pPr>
            <a:lvl9pPr marL="0" lvl="8" indent="0" algn="r">
              <a:spcBef>
                <a:spcPts val="0"/>
              </a:spcBef>
              <a:buNone/>
              <a:defRPr sz="1800" b="1">
                <a:solidFill>
                  <a:schemeClr val="lt1"/>
                </a:solidFill>
                <a:latin typeface="Cambria"/>
                <a:ea typeface="Cambria"/>
                <a:cs typeface="Cambria"/>
                <a:sym typeface="Cambria"/>
              </a:defRPr>
            </a:lvl9pPr>
          </a:lstStyle>
          <a:p>
            <a:pPr marL="0" lvl="0" indent="0" algn="r" rtl="0">
              <a:spcBef>
                <a:spcPts val="0"/>
              </a:spcBef>
              <a:spcAft>
                <a:spcPts val="0"/>
              </a:spcAft>
              <a:buNone/>
            </a:pPr>
            <a:fld id="{00000000-1234-1234-1234-123412341234}" type="slidenum">
              <a:rPr lang="en-N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grpSp>
        <p:nvGrpSpPr>
          <p:cNvPr id="10" name="Google Shape;10;p1"/>
          <p:cNvGrpSpPr/>
          <p:nvPr/>
        </p:nvGrpSpPr>
        <p:grpSpPr>
          <a:xfrm>
            <a:off x="0" y="-8467"/>
            <a:ext cx="12192000" cy="6866467"/>
            <a:chOff x="0" y="-8467"/>
            <a:chExt cx="12192000" cy="6866467"/>
          </a:xfrm>
        </p:grpSpPr>
        <p:cxnSp>
          <p:nvCxnSpPr>
            <p:cNvPr id="11" name="Google Shape;11;p1"/>
            <p:cNvCxnSpPr/>
            <p:nvPr/>
          </p:nvCxnSpPr>
          <p:spPr>
            <a:xfrm>
              <a:off x="9371012" y="0"/>
              <a:ext cx="1219200" cy="6858000"/>
            </a:xfrm>
            <a:prstGeom prst="straightConnector1">
              <a:avLst/>
            </a:prstGeom>
            <a:noFill/>
            <a:ln w="9525" cap="flat" cmpd="sng">
              <a:solidFill>
                <a:schemeClr val="accent1">
                  <a:alpha val="69803"/>
                </a:schemeClr>
              </a:solidFill>
              <a:prstDash val="solid"/>
              <a:round/>
              <a:headEnd type="none" w="sm" len="sm"/>
              <a:tailEnd type="none" w="sm" len="sm"/>
            </a:ln>
          </p:spPr>
        </p:cxnSp>
        <p:cxnSp>
          <p:nvCxnSpPr>
            <p:cNvPr id="12" name="Google Shape;12;p1"/>
            <p:cNvCxnSpPr/>
            <p:nvPr/>
          </p:nvCxnSpPr>
          <p:spPr>
            <a:xfrm flipH="1">
              <a:off x="7425267" y="3681413"/>
              <a:ext cx="4763558" cy="3176587"/>
            </a:xfrm>
            <a:prstGeom prst="straightConnector1">
              <a:avLst/>
            </a:prstGeom>
            <a:noFill/>
            <a:ln w="9525" cap="flat" cmpd="sng">
              <a:solidFill>
                <a:schemeClr val="accent1">
                  <a:alpha val="69803"/>
                </a:schemeClr>
              </a:solidFill>
              <a:prstDash val="solid"/>
              <a:round/>
              <a:headEnd type="none" w="sm" len="sm"/>
              <a:tailEnd type="none" w="sm" len="sm"/>
            </a:ln>
          </p:spPr>
        </p:cxnSp>
        <p:sp>
          <p:nvSpPr>
            <p:cNvPr id="13" name="Google Shape;13;p1"/>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35686"/>
              </a:schemeClr>
            </a:solidFill>
            <a:ln>
              <a:noFill/>
            </a:ln>
          </p:spPr>
        </p:sp>
        <p:sp>
          <p:nvSpPr>
            <p:cNvPr id="14" name="Google Shape;14;p1"/>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5" name="Google Shape;15;p1"/>
            <p:cNvSpPr/>
            <p:nvPr/>
          </p:nvSpPr>
          <p:spPr>
            <a:xfrm>
              <a:off x="8932333" y="3048000"/>
              <a:ext cx="3259667" cy="3810000"/>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16B0E3">
                <a:alpha val="49803"/>
              </a:srgbClr>
            </a:solidFill>
            <a:ln>
              <a:noFill/>
            </a:ln>
          </p:spPr>
        </p:sp>
        <p:sp>
          <p:nvSpPr>
            <p:cNvPr id="17" name="Google Shape;17;p1"/>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chemeClr val="accent2">
                <a:alpha val="69803"/>
              </a:schemeClr>
            </a:solidFill>
            <a:ln>
              <a:noFill/>
            </a:ln>
          </p:spPr>
        </p:sp>
        <p:sp>
          <p:nvSpPr>
            <p:cNvPr id="18" name="Google Shape;18;p1"/>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rgbClr val="226292">
                <a:alpha val="80000"/>
              </a:srgbClr>
            </a:solidFill>
            <a:ln>
              <a:noFill/>
            </a:ln>
          </p:spPr>
        </p:sp>
        <p:sp>
          <p:nvSpPr>
            <p:cNvPr id="19" name="Google Shape;19;p1"/>
            <p:cNvSpPr/>
            <p:nvPr/>
          </p:nvSpPr>
          <p:spPr>
            <a:xfrm>
              <a:off x="10371666" y="3589867"/>
              <a:ext cx="1817159" cy="3268133"/>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
            <p:cNvSpPr/>
            <p:nvPr/>
          </p:nvSpPr>
          <p:spPr>
            <a:xfrm>
              <a:off x="0" y="4013200"/>
              <a:ext cx="448733" cy="2844800"/>
            </a:xfrm>
            <a:prstGeom prst="triangle">
              <a:avLst>
                <a:gd name="adj" fmla="val 0"/>
              </a:avLst>
            </a:prstGeom>
            <a:solidFill>
              <a:schemeClr val="accent1">
                <a:alpha val="69803"/>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chemeClr val="accent1"/>
              </a:buClr>
              <a:buSzPts val="3600"/>
              <a:buFont typeface="Trebuchet MS"/>
              <a:buNone/>
              <a:defRPr sz="36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22" name="Google Shape;22;p1"/>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Trebuchet MS"/>
                <a:ea typeface="Trebuchet MS"/>
                <a:cs typeface="Trebuchet MS"/>
                <a:sym typeface="Trebuchet MS"/>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Trebuchet MS"/>
                <a:ea typeface="Trebuchet MS"/>
                <a:cs typeface="Trebuchet MS"/>
                <a:sym typeface="Trebuchet MS"/>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Trebuchet MS"/>
                <a:ea typeface="Trebuchet MS"/>
                <a:cs typeface="Trebuchet MS"/>
                <a:sym typeface="Trebuchet MS"/>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9pPr>
          </a:lstStyle>
          <a:p>
            <a:endParaRPr/>
          </a:p>
        </p:txBody>
      </p:sp>
      <p:sp>
        <p:nvSpPr>
          <p:cNvPr id="23" name="Google Shape;23;p1"/>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9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9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9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9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9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9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9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900" b="0" i="0" u="none" strike="noStrike" cap="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NP"/>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
        <p:cNvGrpSpPr/>
        <p:nvPr/>
      </p:nvGrpSpPr>
      <p:grpSpPr>
        <a:xfrm>
          <a:off x="0" y="0"/>
          <a:ext cx="0" cy="0"/>
          <a:chOff x="0" y="0"/>
          <a:chExt cx="0" cy="0"/>
        </a:xfrm>
      </p:grpSpPr>
      <p:sp>
        <p:nvSpPr>
          <p:cNvPr id="47" name="Google Shape;47;p4"/>
          <p:cNvSpPr txBox="1"/>
          <p:nvPr/>
        </p:nvSpPr>
        <p:spPr>
          <a:xfrm>
            <a:off x="1507067" y="3252603"/>
            <a:ext cx="7767000" cy="1364100"/>
          </a:xfrm>
          <a:prstGeom prst="rect">
            <a:avLst/>
          </a:prstGeom>
          <a:noFill/>
          <a:ln>
            <a:noFill/>
          </a:ln>
        </p:spPr>
        <p:txBody>
          <a:bodyPr spcFirstLastPara="1" wrap="square" lIns="91425" tIns="45700" rIns="91425" bIns="45700" anchor="t" anchorCtr="0">
            <a:noAutofit/>
          </a:bodyPr>
          <a:lstStyle/>
          <a:p>
            <a:pPr marL="0" marR="0" lvl="0" indent="0" algn="ctr" rtl="0">
              <a:lnSpc>
                <a:spcPct val="80000"/>
              </a:lnSpc>
              <a:spcBef>
                <a:spcPts val="0"/>
              </a:spcBef>
              <a:spcAft>
                <a:spcPts val="0"/>
              </a:spcAft>
              <a:buClr>
                <a:schemeClr val="accent1"/>
              </a:buClr>
              <a:buSzPts val="1440"/>
              <a:buFont typeface="Noto Sans Symbols"/>
              <a:buNone/>
            </a:pPr>
            <a:r>
              <a:rPr lang="en-NP" sz="2000">
                <a:solidFill>
                  <a:srgbClr val="7F7F7F"/>
                </a:solidFill>
                <a:latin typeface="Cambria"/>
                <a:ea typeface="Cambria"/>
                <a:cs typeface="Cambria"/>
                <a:sym typeface="Cambria"/>
              </a:rPr>
              <a:t>Bhavishek Lama</a:t>
            </a:r>
            <a:r>
              <a:rPr lang="en-NP" sz="2000" i="0" u="none" strike="noStrike" cap="none">
                <a:solidFill>
                  <a:srgbClr val="7F7F7F"/>
                </a:solidFill>
                <a:latin typeface="Cambria"/>
                <a:ea typeface="Cambria"/>
                <a:cs typeface="Cambria"/>
                <a:sym typeface="Cambria"/>
              </a:rPr>
              <a:t>, [Roll No]</a:t>
            </a:r>
            <a:endParaRPr sz="1600">
              <a:latin typeface="Cambria"/>
              <a:ea typeface="Cambria"/>
              <a:cs typeface="Cambria"/>
              <a:sym typeface="Cambria"/>
            </a:endParaRPr>
          </a:p>
          <a:p>
            <a:pPr marL="0" marR="0" lvl="0" indent="0" algn="ctr" rtl="0">
              <a:lnSpc>
                <a:spcPct val="80000"/>
              </a:lnSpc>
              <a:spcBef>
                <a:spcPts val="1000"/>
              </a:spcBef>
              <a:spcAft>
                <a:spcPts val="0"/>
              </a:spcAft>
              <a:buClr>
                <a:schemeClr val="accent1"/>
              </a:buClr>
              <a:buSzPts val="1440"/>
              <a:buFont typeface="Noto Sans Symbols"/>
              <a:buNone/>
            </a:pPr>
            <a:r>
              <a:rPr lang="en-NP" sz="2000">
                <a:solidFill>
                  <a:srgbClr val="7F7F7F"/>
                </a:solidFill>
                <a:latin typeface="Cambria"/>
                <a:ea typeface="Cambria"/>
                <a:cs typeface="Cambria"/>
                <a:sym typeface="Cambria"/>
              </a:rPr>
              <a:t>Hulas Chandra Chaudhary</a:t>
            </a:r>
            <a:r>
              <a:rPr lang="en-NP" sz="2000" i="0" u="none" strike="noStrike" cap="none">
                <a:solidFill>
                  <a:srgbClr val="7F7F7F"/>
                </a:solidFill>
                <a:latin typeface="Cambria"/>
                <a:ea typeface="Cambria"/>
                <a:cs typeface="Cambria"/>
                <a:sym typeface="Cambria"/>
              </a:rPr>
              <a:t>, [</a:t>
            </a:r>
            <a:r>
              <a:rPr lang="en-NP" sz="2000">
                <a:solidFill>
                  <a:srgbClr val="7F7F7F"/>
                </a:solidFill>
                <a:latin typeface="Cambria"/>
                <a:ea typeface="Cambria"/>
                <a:cs typeface="Cambria"/>
                <a:sym typeface="Cambria"/>
              </a:rPr>
              <a:t>342686</a:t>
            </a:r>
            <a:r>
              <a:rPr lang="en-NP" sz="2000" i="0" u="none" strike="noStrike" cap="none">
                <a:solidFill>
                  <a:srgbClr val="7F7F7F"/>
                </a:solidFill>
                <a:latin typeface="Cambria"/>
                <a:ea typeface="Cambria"/>
                <a:cs typeface="Cambria"/>
                <a:sym typeface="Cambria"/>
              </a:rPr>
              <a:t>]</a:t>
            </a:r>
            <a:endParaRPr sz="1600">
              <a:latin typeface="Cambria"/>
              <a:ea typeface="Cambria"/>
              <a:cs typeface="Cambria"/>
              <a:sym typeface="Cambria"/>
            </a:endParaRPr>
          </a:p>
          <a:p>
            <a:pPr marL="0" marR="0" lvl="0" indent="0" algn="ctr" rtl="0">
              <a:lnSpc>
                <a:spcPct val="80000"/>
              </a:lnSpc>
              <a:spcBef>
                <a:spcPts val="1000"/>
              </a:spcBef>
              <a:spcAft>
                <a:spcPts val="0"/>
              </a:spcAft>
              <a:buClr>
                <a:schemeClr val="accent1"/>
              </a:buClr>
              <a:buSzPts val="1440"/>
              <a:buFont typeface="Noto Sans Symbols"/>
              <a:buNone/>
            </a:pPr>
            <a:r>
              <a:rPr lang="en-NP" sz="2000">
                <a:solidFill>
                  <a:srgbClr val="7F7F7F"/>
                </a:solidFill>
                <a:latin typeface="Cambria"/>
                <a:ea typeface="Cambria"/>
                <a:cs typeface="Cambria"/>
                <a:sym typeface="Cambria"/>
              </a:rPr>
              <a:t>Ravi Kumar Hathi</a:t>
            </a:r>
            <a:r>
              <a:rPr lang="en-NP" sz="2000" i="0" u="none" strike="noStrike" cap="none">
                <a:solidFill>
                  <a:srgbClr val="7F7F7F"/>
                </a:solidFill>
                <a:latin typeface="Cambria"/>
                <a:ea typeface="Cambria"/>
                <a:cs typeface="Cambria"/>
                <a:sym typeface="Cambria"/>
              </a:rPr>
              <a:t>, [</a:t>
            </a:r>
            <a:r>
              <a:rPr lang="en-NP" sz="2000">
                <a:solidFill>
                  <a:srgbClr val="7F7F7F"/>
                </a:solidFill>
                <a:latin typeface="Cambria"/>
                <a:ea typeface="Cambria"/>
                <a:cs typeface="Cambria"/>
                <a:sym typeface="Cambria"/>
              </a:rPr>
              <a:t>342696</a:t>
            </a:r>
            <a:r>
              <a:rPr lang="en-NP" sz="2000" i="0" u="none" strike="noStrike" cap="none">
                <a:solidFill>
                  <a:srgbClr val="7F7F7F"/>
                </a:solidFill>
                <a:latin typeface="Cambria"/>
                <a:ea typeface="Cambria"/>
                <a:cs typeface="Cambria"/>
                <a:sym typeface="Cambria"/>
              </a:rPr>
              <a:t>]</a:t>
            </a:r>
            <a:endParaRPr sz="1600">
              <a:latin typeface="Cambria"/>
              <a:ea typeface="Cambria"/>
              <a:cs typeface="Cambria"/>
              <a:sym typeface="Cambria"/>
            </a:endParaRPr>
          </a:p>
          <a:p>
            <a:pPr marL="0" marR="0" lvl="0" indent="0" algn="ctr" rtl="0">
              <a:lnSpc>
                <a:spcPct val="80000"/>
              </a:lnSpc>
              <a:spcBef>
                <a:spcPts val="1000"/>
              </a:spcBef>
              <a:spcAft>
                <a:spcPts val="0"/>
              </a:spcAft>
              <a:buClr>
                <a:schemeClr val="accent1"/>
              </a:buClr>
              <a:buSzPts val="1440"/>
              <a:buFont typeface="Noto Sans Symbols"/>
              <a:buNone/>
            </a:pPr>
            <a:endParaRPr sz="2000" i="0" u="none" strike="noStrike" cap="none">
              <a:solidFill>
                <a:srgbClr val="7F7F7F"/>
              </a:solidFill>
              <a:latin typeface="Cambria"/>
              <a:ea typeface="Cambria"/>
              <a:cs typeface="Cambria"/>
              <a:sym typeface="Cambria"/>
            </a:endParaRPr>
          </a:p>
        </p:txBody>
      </p:sp>
      <p:sp>
        <p:nvSpPr>
          <p:cNvPr id="48" name="Google Shape;48;p4"/>
          <p:cNvSpPr txBox="1">
            <a:spLocks noGrp="1"/>
          </p:cNvSpPr>
          <p:nvPr>
            <p:ph type="ctrTitle"/>
          </p:nvPr>
        </p:nvSpPr>
        <p:spPr>
          <a:xfrm>
            <a:off x="1570075" y="694585"/>
            <a:ext cx="8138400" cy="9753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accent1"/>
              </a:buClr>
              <a:buSzPts val="5400"/>
              <a:buFont typeface="Trebuchet MS"/>
              <a:buNone/>
            </a:pPr>
            <a:r>
              <a:rPr lang="en-NP" sz="4800" b="1">
                <a:latin typeface="Cambria"/>
                <a:ea typeface="Cambria"/>
                <a:cs typeface="Cambria"/>
                <a:sym typeface="Cambria"/>
              </a:rPr>
              <a:t>Multiplayer Dungeon Quest</a:t>
            </a:r>
            <a:endParaRPr sz="4800" b="1">
              <a:latin typeface="Cambria"/>
              <a:ea typeface="Cambria"/>
              <a:cs typeface="Cambria"/>
              <a:sym typeface="Cambria"/>
            </a:endParaRPr>
          </a:p>
        </p:txBody>
      </p:sp>
      <p:sp>
        <p:nvSpPr>
          <p:cNvPr id="49" name="Google Shape;49;p4"/>
          <p:cNvSpPr txBox="1">
            <a:spLocks noGrp="1"/>
          </p:cNvSpPr>
          <p:nvPr>
            <p:ph type="subTitle" idx="1"/>
          </p:nvPr>
        </p:nvSpPr>
        <p:spPr>
          <a:xfrm>
            <a:off x="1507067" y="2215926"/>
            <a:ext cx="7766936" cy="532742"/>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SzPts val="1440"/>
              <a:buNone/>
            </a:pPr>
            <a:r>
              <a:rPr lang="en-NP" sz="2000" b="1">
                <a:latin typeface="Cambria"/>
                <a:ea typeface="Cambria"/>
                <a:cs typeface="Cambria"/>
                <a:sym typeface="Cambria"/>
              </a:rPr>
              <a:t>BIT /  IV SEMESTER</a:t>
            </a:r>
            <a:endParaRPr sz="2000" b="1">
              <a:latin typeface="Cambria"/>
              <a:ea typeface="Cambria"/>
              <a:cs typeface="Cambria"/>
              <a:sym typeface="Cambria"/>
            </a:endParaRPr>
          </a:p>
        </p:txBody>
      </p:sp>
      <p:pic>
        <p:nvPicPr>
          <p:cNvPr id="50" name="Google Shape;50;p4" descr="Logo&#10;&#10;Description automatically generated"/>
          <p:cNvPicPr preferRelativeResize="0"/>
          <p:nvPr/>
        </p:nvPicPr>
        <p:blipFill rotWithShape="1">
          <a:blip r:embed="rId3">
            <a:alphaModFix/>
          </a:blip>
          <a:srcRect/>
          <a:stretch/>
        </p:blipFill>
        <p:spPr>
          <a:xfrm>
            <a:off x="2818087" y="4906775"/>
            <a:ext cx="5144915" cy="1189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674F1CAE-29D2-77C6-9367-4E6890E605C5}"/>
            </a:ext>
          </a:extLst>
        </p:cNvPr>
        <p:cNvGrpSpPr/>
        <p:nvPr/>
      </p:nvGrpSpPr>
      <p:grpSpPr>
        <a:xfrm>
          <a:off x="0" y="0"/>
          <a:ext cx="0" cy="0"/>
          <a:chOff x="0" y="0"/>
          <a:chExt cx="0" cy="0"/>
        </a:xfrm>
      </p:grpSpPr>
      <p:sp>
        <p:nvSpPr>
          <p:cNvPr id="104" name="Google Shape;104;p11">
            <a:extLst>
              <a:ext uri="{FF2B5EF4-FFF2-40B4-BE49-F238E27FC236}">
                <a16:creationId xmlns:a16="http://schemas.microsoft.com/office/drawing/2014/main" id="{0D14D2C6-EDF3-F874-1807-2F79C27FB47F}"/>
              </a:ext>
            </a:extLst>
          </p:cNvPr>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GB" b="1" dirty="0">
                <a:latin typeface="Cambria"/>
                <a:ea typeface="Cambria"/>
                <a:cs typeface="Cambria"/>
                <a:sym typeface="Cambria"/>
              </a:rPr>
              <a:t>DFD 0</a:t>
            </a:r>
            <a:endParaRPr b="1" dirty="0">
              <a:latin typeface="Cambria"/>
              <a:ea typeface="Cambria"/>
              <a:cs typeface="Cambria"/>
              <a:sym typeface="Cambria"/>
            </a:endParaRPr>
          </a:p>
        </p:txBody>
      </p:sp>
      <p:sp>
        <p:nvSpPr>
          <p:cNvPr id="106" name="Google Shape;106;p11">
            <a:extLst>
              <a:ext uri="{FF2B5EF4-FFF2-40B4-BE49-F238E27FC236}">
                <a16:creationId xmlns:a16="http://schemas.microsoft.com/office/drawing/2014/main" id="{6094A77C-D1A2-0B19-FEDF-FDBF431319BA}"/>
              </a:ext>
            </a:extLst>
          </p:cNvPr>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10</a:t>
            </a:fld>
            <a:endParaRPr/>
          </a:p>
        </p:txBody>
      </p:sp>
      <p:pic>
        <p:nvPicPr>
          <p:cNvPr id="9" name="Picture 8">
            <a:extLst>
              <a:ext uri="{FF2B5EF4-FFF2-40B4-BE49-F238E27FC236}">
                <a16:creationId xmlns:a16="http://schemas.microsoft.com/office/drawing/2014/main" id="{66B5F3DF-D9F6-2647-3EAF-D41789E33189}"/>
              </a:ext>
            </a:extLst>
          </p:cNvPr>
          <p:cNvPicPr>
            <a:picLocks noChangeAspect="1"/>
          </p:cNvPicPr>
          <p:nvPr/>
        </p:nvPicPr>
        <p:blipFill>
          <a:blip r:embed="rId3"/>
          <a:stretch>
            <a:fillRect/>
          </a:stretch>
        </p:blipFill>
        <p:spPr>
          <a:xfrm>
            <a:off x="1404321" y="1697600"/>
            <a:ext cx="7972425" cy="4371975"/>
          </a:xfrm>
          <a:prstGeom prst="rect">
            <a:avLst/>
          </a:prstGeom>
        </p:spPr>
      </p:pic>
    </p:spTree>
    <p:extLst>
      <p:ext uri="{BB962C8B-B14F-4D97-AF65-F5344CB8AC3E}">
        <p14:creationId xmlns:p14="http://schemas.microsoft.com/office/powerpoint/2010/main" val="912282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50248CA0-B22A-FDC4-47F2-D03646ED3E21}"/>
            </a:ext>
          </a:extLst>
        </p:cNvPr>
        <p:cNvGrpSpPr/>
        <p:nvPr/>
      </p:nvGrpSpPr>
      <p:grpSpPr>
        <a:xfrm>
          <a:off x="0" y="0"/>
          <a:ext cx="0" cy="0"/>
          <a:chOff x="0" y="0"/>
          <a:chExt cx="0" cy="0"/>
        </a:xfrm>
      </p:grpSpPr>
      <p:sp>
        <p:nvSpPr>
          <p:cNvPr id="104" name="Google Shape;104;p11">
            <a:extLst>
              <a:ext uri="{FF2B5EF4-FFF2-40B4-BE49-F238E27FC236}">
                <a16:creationId xmlns:a16="http://schemas.microsoft.com/office/drawing/2014/main" id="{42363CCD-B370-B06B-F034-7450013777A6}"/>
              </a:ext>
            </a:extLst>
          </p:cNvPr>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GB" b="1" dirty="0">
                <a:latin typeface="Cambria"/>
                <a:ea typeface="Cambria"/>
                <a:cs typeface="Cambria"/>
                <a:sym typeface="Cambria"/>
              </a:rPr>
              <a:t>DFD 0</a:t>
            </a:r>
            <a:endParaRPr b="1" dirty="0">
              <a:latin typeface="Cambria"/>
              <a:ea typeface="Cambria"/>
              <a:cs typeface="Cambria"/>
              <a:sym typeface="Cambria"/>
            </a:endParaRPr>
          </a:p>
        </p:txBody>
      </p:sp>
      <p:sp>
        <p:nvSpPr>
          <p:cNvPr id="106" name="Google Shape;106;p11">
            <a:extLst>
              <a:ext uri="{FF2B5EF4-FFF2-40B4-BE49-F238E27FC236}">
                <a16:creationId xmlns:a16="http://schemas.microsoft.com/office/drawing/2014/main" id="{FA9B83F5-306E-FED0-179E-9D899AB70CA7}"/>
              </a:ext>
            </a:extLst>
          </p:cNvPr>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11</a:t>
            </a:fld>
            <a:endParaRPr/>
          </a:p>
        </p:txBody>
      </p:sp>
      <p:pic>
        <p:nvPicPr>
          <p:cNvPr id="3" name="Picture 2">
            <a:extLst>
              <a:ext uri="{FF2B5EF4-FFF2-40B4-BE49-F238E27FC236}">
                <a16:creationId xmlns:a16="http://schemas.microsoft.com/office/drawing/2014/main" id="{6A0EE8F1-0AF6-C01E-1DB3-A568B7215176}"/>
              </a:ext>
            </a:extLst>
          </p:cNvPr>
          <p:cNvPicPr>
            <a:picLocks noChangeAspect="1"/>
          </p:cNvPicPr>
          <p:nvPr/>
        </p:nvPicPr>
        <p:blipFill>
          <a:blip r:embed="rId3"/>
          <a:stretch>
            <a:fillRect/>
          </a:stretch>
        </p:blipFill>
        <p:spPr>
          <a:xfrm>
            <a:off x="1917757" y="1270000"/>
            <a:ext cx="7107710" cy="5616898"/>
          </a:xfrm>
          <a:prstGeom prst="rect">
            <a:avLst/>
          </a:prstGeom>
        </p:spPr>
      </p:pic>
    </p:spTree>
    <p:extLst>
      <p:ext uri="{BB962C8B-B14F-4D97-AF65-F5344CB8AC3E}">
        <p14:creationId xmlns:p14="http://schemas.microsoft.com/office/powerpoint/2010/main" val="17321213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23389A29-19BB-E3AF-F60A-EE430A8934CF}"/>
            </a:ext>
          </a:extLst>
        </p:cNvPr>
        <p:cNvGrpSpPr/>
        <p:nvPr/>
      </p:nvGrpSpPr>
      <p:grpSpPr>
        <a:xfrm>
          <a:off x="0" y="0"/>
          <a:ext cx="0" cy="0"/>
          <a:chOff x="0" y="0"/>
          <a:chExt cx="0" cy="0"/>
        </a:xfrm>
      </p:grpSpPr>
      <p:sp>
        <p:nvSpPr>
          <p:cNvPr id="104" name="Google Shape;104;p11">
            <a:extLst>
              <a:ext uri="{FF2B5EF4-FFF2-40B4-BE49-F238E27FC236}">
                <a16:creationId xmlns:a16="http://schemas.microsoft.com/office/drawing/2014/main" id="{59AFCDF8-D88A-35FD-9678-55FB1682FD05}"/>
              </a:ext>
            </a:extLst>
          </p:cNvPr>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GB" b="1" dirty="0">
                <a:latin typeface="Cambria"/>
                <a:ea typeface="Cambria"/>
                <a:cs typeface="Cambria"/>
                <a:sym typeface="Cambria"/>
              </a:rPr>
              <a:t>DFD 1</a:t>
            </a:r>
            <a:endParaRPr b="1" dirty="0">
              <a:latin typeface="Cambria"/>
              <a:ea typeface="Cambria"/>
              <a:cs typeface="Cambria"/>
              <a:sym typeface="Cambria"/>
            </a:endParaRPr>
          </a:p>
        </p:txBody>
      </p:sp>
      <p:sp>
        <p:nvSpPr>
          <p:cNvPr id="106" name="Google Shape;106;p11">
            <a:extLst>
              <a:ext uri="{FF2B5EF4-FFF2-40B4-BE49-F238E27FC236}">
                <a16:creationId xmlns:a16="http://schemas.microsoft.com/office/drawing/2014/main" id="{328D3F5B-87BA-CBDA-0FB6-A7E0B1DEDAF9}"/>
              </a:ext>
            </a:extLst>
          </p:cNvPr>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12</a:t>
            </a:fld>
            <a:endParaRPr/>
          </a:p>
        </p:txBody>
      </p:sp>
      <p:pic>
        <p:nvPicPr>
          <p:cNvPr id="3" name="Picture 2">
            <a:extLst>
              <a:ext uri="{FF2B5EF4-FFF2-40B4-BE49-F238E27FC236}">
                <a16:creationId xmlns:a16="http://schemas.microsoft.com/office/drawing/2014/main" id="{85CAA846-1E48-AFC7-C22F-578803796A51}"/>
              </a:ext>
            </a:extLst>
          </p:cNvPr>
          <p:cNvPicPr>
            <a:picLocks noChangeAspect="1"/>
          </p:cNvPicPr>
          <p:nvPr/>
        </p:nvPicPr>
        <p:blipFill>
          <a:blip r:embed="rId3"/>
          <a:stretch>
            <a:fillRect/>
          </a:stretch>
        </p:blipFill>
        <p:spPr>
          <a:xfrm>
            <a:off x="2777613" y="0"/>
            <a:ext cx="6636774" cy="6858000"/>
          </a:xfrm>
          <a:prstGeom prst="rect">
            <a:avLst/>
          </a:prstGeom>
        </p:spPr>
      </p:pic>
    </p:spTree>
    <p:extLst>
      <p:ext uri="{BB962C8B-B14F-4D97-AF65-F5344CB8AC3E}">
        <p14:creationId xmlns:p14="http://schemas.microsoft.com/office/powerpoint/2010/main" val="2889465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E5253D0E-44D4-186F-DF04-B791B2266E5A}"/>
            </a:ext>
          </a:extLst>
        </p:cNvPr>
        <p:cNvGrpSpPr/>
        <p:nvPr/>
      </p:nvGrpSpPr>
      <p:grpSpPr>
        <a:xfrm>
          <a:off x="0" y="0"/>
          <a:ext cx="0" cy="0"/>
          <a:chOff x="0" y="0"/>
          <a:chExt cx="0" cy="0"/>
        </a:xfrm>
      </p:grpSpPr>
      <p:sp>
        <p:nvSpPr>
          <p:cNvPr id="104" name="Google Shape;104;p11">
            <a:extLst>
              <a:ext uri="{FF2B5EF4-FFF2-40B4-BE49-F238E27FC236}">
                <a16:creationId xmlns:a16="http://schemas.microsoft.com/office/drawing/2014/main" id="{07A7E562-A9F7-0081-D5FE-E0191A263CC1}"/>
              </a:ext>
            </a:extLst>
          </p:cNvPr>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GB" b="1" dirty="0">
                <a:latin typeface="Cambria"/>
                <a:ea typeface="Cambria"/>
                <a:cs typeface="Cambria"/>
                <a:sym typeface="Cambria"/>
              </a:rPr>
              <a:t>DFD 1</a:t>
            </a:r>
            <a:endParaRPr b="1" dirty="0">
              <a:latin typeface="Cambria"/>
              <a:ea typeface="Cambria"/>
              <a:cs typeface="Cambria"/>
              <a:sym typeface="Cambria"/>
            </a:endParaRPr>
          </a:p>
        </p:txBody>
      </p:sp>
      <p:sp>
        <p:nvSpPr>
          <p:cNvPr id="106" name="Google Shape;106;p11">
            <a:extLst>
              <a:ext uri="{FF2B5EF4-FFF2-40B4-BE49-F238E27FC236}">
                <a16:creationId xmlns:a16="http://schemas.microsoft.com/office/drawing/2014/main" id="{ACAA3DFC-00D4-85F0-AED8-669DB7787E96}"/>
              </a:ext>
            </a:extLst>
          </p:cNvPr>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13</a:t>
            </a:fld>
            <a:endParaRPr/>
          </a:p>
        </p:txBody>
      </p:sp>
      <p:pic>
        <p:nvPicPr>
          <p:cNvPr id="3" name="Picture 2">
            <a:extLst>
              <a:ext uri="{FF2B5EF4-FFF2-40B4-BE49-F238E27FC236}">
                <a16:creationId xmlns:a16="http://schemas.microsoft.com/office/drawing/2014/main" id="{7F254BEB-3646-2FA1-69FA-698562434599}"/>
              </a:ext>
            </a:extLst>
          </p:cNvPr>
          <p:cNvPicPr>
            <a:picLocks noChangeAspect="1"/>
          </p:cNvPicPr>
          <p:nvPr/>
        </p:nvPicPr>
        <p:blipFill>
          <a:blip r:embed="rId3"/>
          <a:stretch>
            <a:fillRect/>
          </a:stretch>
        </p:blipFill>
        <p:spPr>
          <a:xfrm>
            <a:off x="2917998" y="1039319"/>
            <a:ext cx="6802420" cy="5640418"/>
          </a:xfrm>
          <a:prstGeom prst="rect">
            <a:avLst/>
          </a:prstGeom>
        </p:spPr>
      </p:pic>
    </p:spTree>
    <p:extLst>
      <p:ext uri="{BB962C8B-B14F-4D97-AF65-F5344CB8AC3E}">
        <p14:creationId xmlns:p14="http://schemas.microsoft.com/office/powerpoint/2010/main" val="8266004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8BF3DF08-7CAE-2202-10C7-A4C4B90652A9}"/>
            </a:ext>
          </a:extLst>
        </p:cNvPr>
        <p:cNvGrpSpPr/>
        <p:nvPr/>
      </p:nvGrpSpPr>
      <p:grpSpPr>
        <a:xfrm>
          <a:off x="0" y="0"/>
          <a:ext cx="0" cy="0"/>
          <a:chOff x="0" y="0"/>
          <a:chExt cx="0" cy="0"/>
        </a:xfrm>
      </p:grpSpPr>
      <p:sp>
        <p:nvSpPr>
          <p:cNvPr id="104" name="Google Shape;104;p11">
            <a:extLst>
              <a:ext uri="{FF2B5EF4-FFF2-40B4-BE49-F238E27FC236}">
                <a16:creationId xmlns:a16="http://schemas.microsoft.com/office/drawing/2014/main" id="{C4D3B530-64E9-5681-165C-B080606352DE}"/>
              </a:ext>
            </a:extLst>
          </p:cNvPr>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GB" dirty="0"/>
              <a:t>Class Diagram</a:t>
            </a:r>
            <a:endParaRPr b="1" dirty="0">
              <a:latin typeface="Cambria"/>
              <a:ea typeface="Cambria"/>
              <a:cs typeface="Cambria"/>
              <a:sym typeface="Cambria"/>
            </a:endParaRPr>
          </a:p>
        </p:txBody>
      </p:sp>
      <p:sp>
        <p:nvSpPr>
          <p:cNvPr id="106" name="Google Shape;106;p11">
            <a:extLst>
              <a:ext uri="{FF2B5EF4-FFF2-40B4-BE49-F238E27FC236}">
                <a16:creationId xmlns:a16="http://schemas.microsoft.com/office/drawing/2014/main" id="{33FC6E2F-6988-1AB6-483B-170CE36A7FAB}"/>
              </a:ext>
            </a:extLst>
          </p:cNvPr>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14</a:t>
            </a:fld>
            <a:endParaRPr/>
          </a:p>
        </p:txBody>
      </p:sp>
      <p:pic>
        <p:nvPicPr>
          <p:cNvPr id="4" name="Picture 3">
            <a:extLst>
              <a:ext uri="{FF2B5EF4-FFF2-40B4-BE49-F238E27FC236}">
                <a16:creationId xmlns:a16="http://schemas.microsoft.com/office/drawing/2014/main" id="{E3240262-D38F-FCF2-E41B-6CE6DB451515}"/>
              </a:ext>
            </a:extLst>
          </p:cNvPr>
          <p:cNvPicPr>
            <a:picLocks noChangeAspect="1"/>
          </p:cNvPicPr>
          <p:nvPr/>
        </p:nvPicPr>
        <p:blipFill>
          <a:blip r:embed="rId3"/>
          <a:stretch>
            <a:fillRect/>
          </a:stretch>
        </p:blipFill>
        <p:spPr>
          <a:xfrm>
            <a:off x="537313" y="1270000"/>
            <a:ext cx="10977353" cy="4931393"/>
          </a:xfrm>
          <a:prstGeom prst="rect">
            <a:avLst/>
          </a:prstGeom>
        </p:spPr>
      </p:pic>
    </p:spTree>
    <p:extLst>
      <p:ext uri="{BB962C8B-B14F-4D97-AF65-F5344CB8AC3E}">
        <p14:creationId xmlns:p14="http://schemas.microsoft.com/office/powerpoint/2010/main" val="1303059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DE17B2FB-BE0E-FA90-CB9C-0CD01711E452}"/>
            </a:ext>
          </a:extLst>
        </p:cNvPr>
        <p:cNvGrpSpPr/>
        <p:nvPr/>
      </p:nvGrpSpPr>
      <p:grpSpPr>
        <a:xfrm>
          <a:off x="0" y="0"/>
          <a:ext cx="0" cy="0"/>
          <a:chOff x="0" y="0"/>
          <a:chExt cx="0" cy="0"/>
        </a:xfrm>
      </p:grpSpPr>
      <p:sp>
        <p:nvSpPr>
          <p:cNvPr id="104" name="Google Shape;104;p11">
            <a:extLst>
              <a:ext uri="{FF2B5EF4-FFF2-40B4-BE49-F238E27FC236}">
                <a16:creationId xmlns:a16="http://schemas.microsoft.com/office/drawing/2014/main" id="{3FBC89CD-D098-7465-6E44-D1E5BCD35258}"/>
              </a:ext>
            </a:extLst>
          </p:cNvPr>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GB" b="1" dirty="0">
                <a:latin typeface="Cambria"/>
                <a:ea typeface="Cambria"/>
                <a:cs typeface="Cambria"/>
                <a:sym typeface="Cambria"/>
              </a:rPr>
              <a:t>Er Diagram</a:t>
            </a:r>
            <a:endParaRPr b="1" dirty="0">
              <a:latin typeface="Cambria"/>
              <a:ea typeface="Cambria"/>
              <a:cs typeface="Cambria"/>
              <a:sym typeface="Cambria"/>
            </a:endParaRPr>
          </a:p>
        </p:txBody>
      </p:sp>
      <p:sp>
        <p:nvSpPr>
          <p:cNvPr id="106" name="Google Shape;106;p11">
            <a:extLst>
              <a:ext uri="{FF2B5EF4-FFF2-40B4-BE49-F238E27FC236}">
                <a16:creationId xmlns:a16="http://schemas.microsoft.com/office/drawing/2014/main" id="{17BEDF3D-E126-1450-29F6-23FC362BAA64}"/>
              </a:ext>
            </a:extLst>
          </p:cNvPr>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15</a:t>
            </a:fld>
            <a:endParaRPr/>
          </a:p>
        </p:txBody>
      </p:sp>
      <p:pic>
        <p:nvPicPr>
          <p:cNvPr id="3" name="Picture 2">
            <a:extLst>
              <a:ext uri="{FF2B5EF4-FFF2-40B4-BE49-F238E27FC236}">
                <a16:creationId xmlns:a16="http://schemas.microsoft.com/office/drawing/2014/main" id="{59A1BABD-078F-EE71-F468-06FB9A5248FA}"/>
              </a:ext>
            </a:extLst>
          </p:cNvPr>
          <p:cNvPicPr>
            <a:picLocks noChangeAspect="1"/>
          </p:cNvPicPr>
          <p:nvPr/>
        </p:nvPicPr>
        <p:blipFill>
          <a:blip r:embed="rId3"/>
          <a:stretch>
            <a:fillRect/>
          </a:stretch>
        </p:blipFill>
        <p:spPr>
          <a:xfrm>
            <a:off x="677334" y="1930400"/>
            <a:ext cx="10961322" cy="3967595"/>
          </a:xfrm>
          <a:prstGeom prst="rect">
            <a:avLst/>
          </a:prstGeom>
        </p:spPr>
      </p:pic>
    </p:spTree>
    <p:extLst>
      <p:ext uri="{BB962C8B-B14F-4D97-AF65-F5344CB8AC3E}">
        <p14:creationId xmlns:p14="http://schemas.microsoft.com/office/powerpoint/2010/main" val="29887895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2"/>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NP" b="1">
                <a:latin typeface="Cambria"/>
                <a:ea typeface="Cambria"/>
                <a:cs typeface="Cambria"/>
                <a:sym typeface="Cambria"/>
              </a:rPr>
              <a:t>Planned Timeline/Gantt Chart</a:t>
            </a:r>
            <a:endParaRPr b="1">
              <a:latin typeface="Cambria"/>
              <a:ea typeface="Cambria"/>
              <a:cs typeface="Cambria"/>
              <a:sym typeface="Cambria"/>
            </a:endParaRPr>
          </a:p>
        </p:txBody>
      </p:sp>
      <p:sp>
        <p:nvSpPr>
          <p:cNvPr id="113" name="Google Shape;113;p12"/>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16</a:t>
            </a:fld>
            <a:endParaRPr/>
          </a:p>
        </p:txBody>
      </p:sp>
      <p:graphicFrame>
        <p:nvGraphicFramePr>
          <p:cNvPr id="114" name="Google Shape;114;p12"/>
          <p:cNvGraphicFramePr/>
          <p:nvPr>
            <p:extLst>
              <p:ext uri="{D42A27DB-BD31-4B8C-83A1-F6EECF244321}">
                <p14:modId xmlns:p14="http://schemas.microsoft.com/office/powerpoint/2010/main" val="1693956474"/>
              </p:ext>
            </p:extLst>
          </p:nvPr>
        </p:nvGraphicFramePr>
        <p:xfrm>
          <a:off x="816350" y="1697209"/>
          <a:ext cx="8991600" cy="3463581"/>
        </p:xfrm>
        <a:graphic>
          <a:graphicData uri="http://schemas.openxmlformats.org/drawingml/2006/table">
            <a:tbl>
              <a:tblPr>
                <a:noFill/>
                <a:tableStyleId>{271352A1-87FD-4EDE-AF70-DF392402B480}</a:tableStyleId>
              </a:tblPr>
              <a:tblGrid>
                <a:gridCol w="990600">
                  <a:extLst>
                    <a:ext uri="{9D8B030D-6E8A-4147-A177-3AD203B41FA5}">
                      <a16:colId xmlns:a16="http://schemas.microsoft.com/office/drawing/2014/main" val="20000"/>
                    </a:ext>
                  </a:extLst>
                </a:gridCol>
                <a:gridCol w="571500">
                  <a:extLst>
                    <a:ext uri="{9D8B030D-6E8A-4147-A177-3AD203B41FA5}">
                      <a16:colId xmlns:a16="http://schemas.microsoft.com/office/drawing/2014/main" val="20001"/>
                    </a:ext>
                  </a:extLst>
                </a:gridCol>
                <a:gridCol w="571500">
                  <a:extLst>
                    <a:ext uri="{9D8B030D-6E8A-4147-A177-3AD203B41FA5}">
                      <a16:colId xmlns:a16="http://schemas.microsoft.com/office/drawing/2014/main" val="20002"/>
                    </a:ext>
                  </a:extLst>
                </a:gridCol>
                <a:gridCol w="571500">
                  <a:extLst>
                    <a:ext uri="{9D8B030D-6E8A-4147-A177-3AD203B41FA5}">
                      <a16:colId xmlns:a16="http://schemas.microsoft.com/office/drawing/2014/main" val="20003"/>
                    </a:ext>
                  </a:extLst>
                </a:gridCol>
                <a:gridCol w="571500">
                  <a:extLst>
                    <a:ext uri="{9D8B030D-6E8A-4147-A177-3AD203B41FA5}">
                      <a16:colId xmlns:a16="http://schemas.microsoft.com/office/drawing/2014/main" val="20004"/>
                    </a:ext>
                  </a:extLst>
                </a:gridCol>
                <a:gridCol w="571500">
                  <a:extLst>
                    <a:ext uri="{9D8B030D-6E8A-4147-A177-3AD203B41FA5}">
                      <a16:colId xmlns:a16="http://schemas.microsoft.com/office/drawing/2014/main" val="20005"/>
                    </a:ext>
                  </a:extLst>
                </a:gridCol>
                <a:gridCol w="571500">
                  <a:extLst>
                    <a:ext uri="{9D8B030D-6E8A-4147-A177-3AD203B41FA5}">
                      <a16:colId xmlns:a16="http://schemas.microsoft.com/office/drawing/2014/main" val="20006"/>
                    </a:ext>
                  </a:extLst>
                </a:gridCol>
                <a:gridCol w="571500">
                  <a:extLst>
                    <a:ext uri="{9D8B030D-6E8A-4147-A177-3AD203B41FA5}">
                      <a16:colId xmlns:a16="http://schemas.microsoft.com/office/drawing/2014/main" val="20007"/>
                    </a:ext>
                  </a:extLst>
                </a:gridCol>
                <a:gridCol w="571500">
                  <a:extLst>
                    <a:ext uri="{9D8B030D-6E8A-4147-A177-3AD203B41FA5}">
                      <a16:colId xmlns:a16="http://schemas.microsoft.com/office/drawing/2014/main" val="20008"/>
                    </a:ext>
                  </a:extLst>
                </a:gridCol>
                <a:gridCol w="571500">
                  <a:extLst>
                    <a:ext uri="{9D8B030D-6E8A-4147-A177-3AD203B41FA5}">
                      <a16:colId xmlns:a16="http://schemas.microsoft.com/office/drawing/2014/main" val="20009"/>
                    </a:ext>
                  </a:extLst>
                </a:gridCol>
                <a:gridCol w="571500">
                  <a:extLst>
                    <a:ext uri="{9D8B030D-6E8A-4147-A177-3AD203B41FA5}">
                      <a16:colId xmlns:a16="http://schemas.microsoft.com/office/drawing/2014/main" val="20010"/>
                    </a:ext>
                  </a:extLst>
                </a:gridCol>
                <a:gridCol w="571500">
                  <a:extLst>
                    <a:ext uri="{9D8B030D-6E8A-4147-A177-3AD203B41FA5}">
                      <a16:colId xmlns:a16="http://schemas.microsoft.com/office/drawing/2014/main" val="20011"/>
                    </a:ext>
                  </a:extLst>
                </a:gridCol>
                <a:gridCol w="571500">
                  <a:extLst>
                    <a:ext uri="{9D8B030D-6E8A-4147-A177-3AD203B41FA5}">
                      <a16:colId xmlns:a16="http://schemas.microsoft.com/office/drawing/2014/main" val="20012"/>
                    </a:ext>
                  </a:extLst>
                </a:gridCol>
                <a:gridCol w="571500">
                  <a:extLst>
                    <a:ext uri="{9D8B030D-6E8A-4147-A177-3AD203B41FA5}">
                      <a16:colId xmlns:a16="http://schemas.microsoft.com/office/drawing/2014/main" val="20013"/>
                    </a:ext>
                  </a:extLst>
                </a:gridCol>
                <a:gridCol w="571500">
                  <a:extLst>
                    <a:ext uri="{9D8B030D-6E8A-4147-A177-3AD203B41FA5}">
                      <a16:colId xmlns:a16="http://schemas.microsoft.com/office/drawing/2014/main" val="20014"/>
                    </a:ext>
                  </a:extLst>
                </a:gridCol>
              </a:tblGrid>
              <a:tr h="304800">
                <a:tc rowSpan="2">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Development Phase</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gridSpan="14">
                  <a:txBody>
                    <a:bodyPr/>
                    <a:lstStyle/>
                    <a:p>
                      <a:pPr marL="0" lvl="0" indent="0" algn="ctr" rtl="0">
                        <a:lnSpc>
                          <a:spcPct val="115000"/>
                        </a:lnSpc>
                        <a:spcBef>
                          <a:spcPts val="0"/>
                        </a:spcBef>
                        <a:spcAft>
                          <a:spcPts val="0"/>
                        </a:spcAft>
                        <a:buNone/>
                      </a:pPr>
                      <a:r>
                        <a:rPr lang="en-NP" sz="1100" dirty="0">
                          <a:latin typeface="Cambria"/>
                          <a:ea typeface="Cambria"/>
                          <a:cs typeface="Cambria"/>
                          <a:sym typeface="Cambria"/>
                        </a:rPr>
                        <a:t>Weeks</a:t>
                      </a:r>
                      <a:endParaRPr sz="1100" dirty="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33375">
                <a:tc vMerge="1">
                  <a:txBody>
                    <a:bodyPr/>
                    <a:lstStyle/>
                    <a:p>
                      <a:endParaRPr lang="en-US"/>
                    </a:p>
                  </a:txBody>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1 to 2</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2 to 3</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3 to 4</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dirty="0">
                          <a:latin typeface="Cambria"/>
                          <a:ea typeface="Cambria"/>
                          <a:cs typeface="Cambria"/>
                          <a:sym typeface="Cambria"/>
                        </a:rPr>
                        <a:t>4 to 5</a:t>
                      </a:r>
                      <a:endParaRPr sz="1100" dirty="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5 to 6</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6 to 7</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7 to 8</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8 to 9</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9 to 10</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10 to 11</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dirty="0">
                          <a:latin typeface="Cambria"/>
                          <a:ea typeface="Cambria"/>
                          <a:cs typeface="Cambria"/>
                          <a:sym typeface="Cambria"/>
                        </a:rPr>
                        <a:t>11 to 12</a:t>
                      </a:r>
                      <a:endParaRPr sz="1100" dirty="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12 to 13</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13 to 14</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NP" sz="1100">
                          <a:latin typeface="Cambria"/>
                          <a:ea typeface="Cambria"/>
                          <a:cs typeface="Cambria"/>
                          <a:sym typeface="Cambria"/>
                        </a:rPr>
                        <a:t>14 to 15</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85775">
                <a:tc>
                  <a:txBody>
                    <a:bodyPr/>
                    <a:lstStyle/>
                    <a:p>
                      <a:pPr marL="0" lvl="0" indent="0" algn="l" rtl="0">
                        <a:lnSpc>
                          <a:spcPct val="115000"/>
                        </a:lnSpc>
                        <a:spcBef>
                          <a:spcPts val="0"/>
                        </a:spcBef>
                        <a:spcAft>
                          <a:spcPts val="0"/>
                        </a:spcAft>
                        <a:buNone/>
                      </a:pPr>
                      <a:r>
                        <a:rPr lang="en-NP" sz="1100">
                          <a:latin typeface="Cambria"/>
                          <a:ea typeface="Cambria"/>
                          <a:cs typeface="Cambria"/>
                          <a:sym typeface="Cambria"/>
                        </a:rPr>
                        <a:t>Requirement Gathering and Analysis</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438150">
                <a:tc>
                  <a:txBody>
                    <a:bodyPr/>
                    <a:lstStyle/>
                    <a:p>
                      <a:pPr marL="0" lvl="0" indent="0" algn="l" rtl="0">
                        <a:lnSpc>
                          <a:spcPct val="115000"/>
                        </a:lnSpc>
                        <a:spcBef>
                          <a:spcPts val="0"/>
                        </a:spcBef>
                        <a:spcAft>
                          <a:spcPts val="0"/>
                        </a:spcAft>
                        <a:buNone/>
                      </a:pPr>
                      <a:r>
                        <a:rPr lang="en-NP" sz="1100">
                          <a:latin typeface="Cambria"/>
                          <a:ea typeface="Cambria"/>
                          <a:cs typeface="Cambria"/>
                          <a:sym typeface="Cambria"/>
                        </a:rPr>
                        <a:t>Design</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552450">
                <a:tc>
                  <a:txBody>
                    <a:bodyPr/>
                    <a:lstStyle/>
                    <a:p>
                      <a:pPr marL="0" lvl="0" indent="0" algn="l" rtl="0">
                        <a:lnSpc>
                          <a:spcPct val="115000"/>
                        </a:lnSpc>
                        <a:spcBef>
                          <a:spcPts val="0"/>
                        </a:spcBef>
                        <a:spcAft>
                          <a:spcPts val="0"/>
                        </a:spcAft>
                        <a:buNone/>
                      </a:pPr>
                      <a:r>
                        <a:rPr lang="en-NP" sz="1100">
                          <a:latin typeface="Cambria"/>
                          <a:ea typeface="Cambria"/>
                          <a:cs typeface="Cambria"/>
                          <a:sym typeface="Cambria"/>
                        </a:rPr>
                        <a:t>Coding</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504825">
                <a:tc>
                  <a:txBody>
                    <a:bodyPr/>
                    <a:lstStyle/>
                    <a:p>
                      <a:pPr marL="0" lvl="0" indent="0" algn="l" rtl="0">
                        <a:lnSpc>
                          <a:spcPct val="115000"/>
                        </a:lnSpc>
                        <a:spcBef>
                          <a:spcPts val="0"/>
                        </a:spcBef>
                        <a:spcAft>
                          <a:spcPts val="0"/>
                        </a:spcAft>
                        <a:buNone/>
                      </a:pPr>
                      <a:r>
                        <a:rPr lang="en-NP" sz="1100">
                          <a:latin typeface="Cambria"/>
                          <a:ea typeface="Cambria"/>
                          <a:cs typeface="Cambria"/>
                          <a:sym typeface="Cambria"/>
                        </a:rPr>
                        <a:t>Testing</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504825">
                <a:tc>
                  <a:txBody>
                    <a:bodyPr/>
                    <a:lstStyle/>
                    <a:p>
                      <a:pPr marL="0" lvl="0" indent="0" algn="l" rtl="0">
                        <a:lnSpc>
                          <a:spcPct val="115000"/>
                        </a:lnSpc>
                        <a:spcBef>
                          <a:spcPts val="0"/>
                        </a:spcBef>
                        <a:spcAft>
                          <a:spcPts val="0"/>
                        </a:spcAft>
                        <a:buNone/>
                      </a:pPr>
                      <a:r>
                        <a:rPr lang="en-NP" sz="1100">
                          <a:latin typeface="Cambria"/>
                          <a:ea typeface="Cambria"/>
                          <a:cs typeface="Cambria"/>
                          <a:sym typeface="Cambria"/>
                        </a:rPr>
                        <a:t>Documentation</a:t>
                      </a:r>
                      <a:endParaRPr sz="1100">
                        <a:latin typeface="Cambria"/>
                        <a:ea typeface="Cambria"/>
                        <a:cs typeface="Cambria"/>
                        <a:sym typeface="Cambria"/>
                      </a:endParaRPr>
                    </a:p>
                  </a:txBody>
                  <a:tcPr marL="28575" marR="28575" marT="91425" marB="91425" anchor="ctr">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dirty="0"/>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tc>
                  <a:txBody>
                    <a:bodyPr/>
                    <a:lstStyle/>
                    <a:p>
                      <a:pPr marL="0" lvl="0" indent="0" algn="l" rtl="0">
                        <a:spcBef>
                          <a:spcPts val="0"/>
                        </a:spcBef>
                        <a:spcAft>
                          <a:spcPts val="0"/>
                        </a:spcAft>
                        <a:buNone/>
                      </a:pPr>
                      <a:endParaRPr dirty="0"/>
                    </a:p>
                  </a:txBody>
                  <a:tcPr marL="28575" marR="28575" marT="91425" marB="91425"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solidFill>
                      <a:srgbClr val="5B9BD5"/>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NP" b="1">
                <a:latin typeface="Cambria"/>
                <a:ea typeface="Cambria"/>
                <a:cs typeface="Cambria"/>
                <a:sym typeface="Cambria"/>
              </a:rPr>
              <a:t>Conclusion</a:t>
            </a:r>
            <a:endParaRPr b="1">
              <a:latin typeface="Cambria"/>
              <a:ea typeface="Cambria"/>
              <a:cs typeface="Cambria"/>
              <a:sym typeface="Cambria"/>
            </a:endParaRPr>
          </a:p>
        </p:txBody>
      </p:sp>
      <p:sp>
        <p:nvSpPr>
          <p:cNvPr id="121" name="Google Shape;121;p13"/>
          <p:cNvSpPr txBox="1">
            <a:spLocks noGrp="1"/>
          </p:cNvSpPr>
          <p:nvPr>
            <p:ph type="body" idx="1"/>
          </p:nvPr>
        </p:nvSpPr>
        <p:spPr>
          <a:xfrm>
            <a:off x="677325" y="1697600"/>
            <a:ext cx="9210000" cy="3237000"/>
          </a:xfrm>
          <a:prstGeom prst="rect">
            <a:avLst/>
          </a:prstGeom>
          <a:noFill/>
          <a:ln>
            <a:noFill/>
          </a:ln>
        </p:spPr>
        <p:txBody>
          <a:bodyPr spcFirstLastPara="1" wrap="square" lIns="91425" tIns="45700" rIns="91425" bIns="45700" anchor="t" anchorCtr="0">
            <a:normAutofit/>
          </a:bodyPr>
          <a:lstStyle/>
          <a:p>
            <a:pPr marL="0" lvl="0" indent="0" algn="just" rtl="0">
              <a:lnSpc>
                <a:spcPct val="115000"/>
              </a:lnSpc>
              <a:spcBef>
                <a:spcPts val="1200"/>
              </a:spcBef>
              <a:spcAft>
                <a:spcPts val="0"/>
              </a:spcAft>
              <a:buNone/>
            </a:pPr>
            <a:r>
              <a:rPr lang="en-NP" sz="2100"/>
              <a:t>Dungeon Quest Multiplayer allows multiple players to explore a shared 2D dungeon in real time.</a:t>
            </a:r>
            <a:endParaRPr sz="2100"/>
          </a:p>
          <a:p>
            <a:pPr marL="0" lvl="0" indent="0" algn="just" rtl="0">
              <a:lnSpc>
                <a:spcPct val="115000"/>
              </a:lnSpc>
              <a:spcBef>
                <a:spcPts val="1200"/>
              </a:spcBef>
              <a:spcAft>
                <a:spcPts val="0"/>
              </a:spcAft>
              <a:buNone/>
            </a:pPr>
            <a:r>
              <a:rPr lang="en-NP" sz="2100"/>
              <a:t>Smooth movement, collision detection, and server-client synchronization are implemented.</a:t>
            </a:r>
            <a:endParaRPr sz="2100"/>
          </a:p>
          <a:p>
            <a:pPr marL="0" lvl="0" indent="0" algn="just" rtl="0">
              <a:lnSpc>
                <a:spcPct val="115000"/>
              </a:lnSpc>
              <a:spcBef>
                <a:spcPts val="1200"/>
              </a:spcBef>
              <a:spcAft>
                <a:spcPts val="1200"/>
              </a:spcAft>
              <a:buNone/>
            </a:pPr>
            <a:r>
              <a:rPr lang="en-NP" sz="2100"/>
              <a:t>Provides a foundation for future features like combat, items, and advanced multiplayer interactions.</a:t>
            </a:r>
            <a:endParaRPr sz="2100"/>
          </a:p>
        </p:txBody>
      </p:sp>
      <p:sp>
        <p:nvSpPr>
          <p:cNvPr id="122" name="Google Shape;122;p13"/>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17</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5"/>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NP" b="1">
                <a:latin typeface="Cambria"/>
                <a:ea typeface="Cambria"/>
                <a:cs typeface="Cambria"/>
                <a:sym typeface="Cambria"/>
              </a:rPr>
              <a:t>Contents / Agenda</a:t>
            </a:r>
            <a:endParaRPr b="1">
              <a:latin typeface="Cambria"/>
              <a:ea typeface="Cambria"/>
              <a:cs typeface="Cambria"/>
              <a:sym typeface="Cambria"/>
            </a:endParaRPr>
          </a:p>
        </p:txBody>
      </p:sp>
      <p:sp>
        <p:nvSpPr>
          <p:cNvPr id="57" name="Google Shape;57;p5"/>
          <p:cNvSpPr txBox="1">
            <a:spLocks noGrp="1"/>
          </p:cNvSpPr>
          <p:nvPr>
            <p:ph type="body" idx="1"/>
          </p:nvPr>
        </p:nvSpPr>
        <p:spPr>
          <a:xfrm>
            <a:off x="677325" y="1697600"/>
            <a:ext cx="10266900" cy="4617000"/>
          </a:xfrm>
          <a:prstGeom prst="rect">
            <a:avLst/>
          </a:prstGeom>
          <a:noFill/>
          <a:ln>
            <a:noFill/>
          </a:ln>
        </p:spPr>
        <p:txBody>
          <a:bodyPr spcFirstLastPara="1" wrap="square" lIns="91425" tIns="45700" rIns="91425" bIns="45700" anchor="t" anchorCtr="0">
            <a:noAutofit/>
          </a:bodyPr>
          <a:lstStyle/>
          <a:p>
            <a:pPr marL="342900" lvl="0" indent="-337312" algn="l" rtl="0">
              <a:lnSpc>
                <a:spcPct val="80000"/>
              </a:lnSpc>
              <a:spcBef>
                <a:spcPts val="0"/>
              </a:spcBef>
              <a:spcAft>
                <a:spcPts val="0"/>
              </a:spcAft>
              <a:buSzPts val="1832"/>
              <a:buFont typeface="Cambria"/>
              <a:buChar char="►"/>
            </a:pPr>
            <a:r>
              <a:rPr lang="en-NP" sz="2240" dirty="0">
                <a:latin typeface="Cambria"/>
                <a:ea typeface="Cambria"/>
                <a:cs typeface="Cambria"/>
                <a:sym typeface="Cambria"/>
              </a:rPr>
              <a:t>Introduction</a:t>
            </a:r>
            <a:endParaRPr sz="2240" dirty="0">
              <a:latin typeface="Cambria"/>
              <a:ea typeface="Cambria"/>
              <a:cs typeface="Cambria"/>
              <a:sym typeface="Cambria"/>
            </a:endParaRPr>
          </a:p>
          <a:p>
            <a:pPr marL="342900" lvl="0" indent="-337312" algn="l" rtl="0">
              <a:lnSpc>
                <a:spcPct val="80000"/>
              </a:lnSpc>
              <a:spcBef>
                <a:spcPts val="1000"/>
              </a:spcBef>
              <a:spcAft>
                <a:spcPts val="0"/>
              </a:spcAft>
              <a:buSzPts val="1832"/>
              <a:buFont typeface="Cambria"/>
              <a:buChar char="►"/>
            </a:pPr>
            <a:r>
              <a:rPr lang="en-NP" sz="2240" dirty="0">
                <a:latin typeface="Cambria"/>
                <a:ea typeface="Cambria"/>
                <a:cs typeface="Cambria"/>
                <a:sym typeface="Cambria"/>
              </a:rPr>
              <a:t>Problem Statement</a:t>
            </a:r>
            <a:endParaRPr sz="2240" dirty="0">
              <a:latin typeface="Cambria"/>
              <a:ea typeface="Cambria"/>
              <a:cs typeface="Cambria"/>
              <a:sym typeface="Cambria"/>
            </a:endParaRPr>
          </a:p>
          <a:p>
            <a:pPr marL="342900" lvl="0" indent="-337312" algn="l" rtl="0">
              <a:lnSpc>
                <a:spcPct val="80000"/>
              </a:lnSpc>
              <a:spcBef>
                <a:spcPts val="1000"/>
              </a:spcBef>
              <a:spcAft>
                <a:spcPts val="0"/>
              </a:spcAft>
              <a:buSzPts val="1832"/>
              <a:buFont typeface="Cambria"/>
              <a:buChar char="►"/>
            </a:pPr>
            <a:r>
              <a:rPr lang="en-NP" sz="2240" dirty="0">
                <a:latin typeface="Cambria"/>
                <a:ea typeface="Cambria"/>
                <a:cs typeface="Cambria"/>
                <a:sym typeface="Cambria"/>
              </a:rPr>
              <a:t>Motivation</a:t>
            </a:r>
            <a:endParaRPr sz="2240" dirty="0">
              <a:latin typeface="Cambria"/>
              <a:ea typeface="Cambria"/>
              <a:cs typeface="Cambria"/>
              <a:sym typeface="Cambria"/>
            </a:endParaRPr>
          </a:p>
          <a:p>
            <a:pPr marL="342900" lvl="0" indent="-337312" algn="l" rtl="0">
              <a:lnSpc>
                <a:spcPct val="80000"/>
              </a:lnSpc>
              <a:spcBef>
                <a:spcPts val="1000"/>
              </a:spcBef>
              <a:spcAft>
                <a:spcPts val="0"/>
              </a:spcAft>
              <a:buSzPts val="1832"/>
              <a:buFont typeface="Cambria"/>
              <a:buChar char="►"/>
            </a:pPr>
            <a:r>
              <a:rPr lang="en-NP" sz="2240" dirty="0"/>
              <a:t>Objectives</a:t>
            </a:r>
            <a:endParaRPr sz="2240" dirty="0">
              <a:latin typeface="Cambria"/>
              <a:ea typeface="Cambria"/>
              <a:cs typeface="Cambria"/>
              <a:sym typeface="Cambria"/>
            </a:endParaRPr>
          </a:p>
          <a:p>
            <a:pPr marL="342900" lvl="0" indent="-337312" algn="l" rtl="0">
              <a:lnSpc>
                <a:spcPct val="80000"/>
              </a:lnSpc>
              <a:spcBef>
                <a:spcPts val="1000"/>
              </a:spcBef>
              <a:spcAft>
                <a:spcPts val="0"/>
              </a:spcAft>
              <a:buSzPts val="1832"/>
              <a:buChar char="►"/>
            </a:pPr>
            <a:r>
              <a:rPr lang="en-NP" sz="2240" dirty="0"/>
              <a:t>Features</a:t>
            </a:r>
            <a:endParaRPr sz="2240" dirty="0">
              <a:latin typeface="Cambria"/>
              <a:ea typeface="Cambria"/>
              <a:cs typeface="Cambria"/>
              <a:sym typeface="Cambria"/>
            </a:endParaRPr>
          </a:p>
          <a:p>
            <a:pPr marL="342900" lvl="0" indent="-337312" algn="l" rtl="0">
              <a:lnSpc>
                <a:spcPct val="80000"/>
              </a:lnSpc>
              <a:spcBef>
                <a:spcPts val="1000"/>
              </a:spcBef>
              <a:spcAft>
                <a:spcPts val="0"/>
              </a:spcAft>
              <a:buSzPts val="1832"/>
              <a:buFont typeface="Cambria"/>
              <a:buChar char="►"/>
            </a:pPr>
            <a:r>
              <a:rPr lang="en-NP" sz="2240" dirty="0">
                <a:latin typeface="Cambria"/>
                <a:ea typeface="Cambria"/>
                <a:cs typeface="Cambria"/>
                <a:sym typeface="Cambria"/>
              </a:rPr>
              <a:t>Platform (Development Environment)</a:t>
            </a:r>
            <a:endParaRPr lang="en-GB" sz="2240" dirty="0">
              <a:latin typeface="Cambria"/>
              <a:ea typeface="Cambria"/>
              <a:cs typeface="Cambria"/>
              <a:sym typeface="Cambria"/>
            </a:endParaRPr>
          </a:p>
          <a:p>
            <a:pPr marL="342900" lvl="0" indent="-337312" algn="l" rtl="0">
              <a:lnSpc>
                <a:spcPct val="80000"/>
              </a:lnSpc>
              <a:spcBef>
                <a:spcPts val="1000"/>
              </a:spcBef>
              <a:spcAft>
                <a:spcPts val="0"/>
              </a:spcAft>
              <a:buSzPts val="1832"/>
              <a:buFont typeface="Cambria"/>
              <a:buChar char="►"/>
            </a:pPr>
            <a:r>
              <a:rPr lang="en-GB" sz="2240" dirty="0"/>
              <a:t>Use case Diagram</a:t>
            </a:r>
            <a:endParaRPr lang="en-GB" sz="2240" dirty="0">
              <a:latin typeface="Cambria"/>
              <a:ea typeface="Cambria"/>
              <a:cs typeface="Cambria"/>
              <a:sym typeface="Cambria"/>
            </a:endParaRPr>
          </a:p>
          <a:p>
            <a:pPr marL="342900" lvl="0" indent="-337312" algn="l" rtl="0">
              <a:lnSpc>
                <a:spcPct val="80000"/>
              </a:lnSpc>
              <a:spcBef>
                <a:spcPts val="1000"/>
              </a:spcBef>
              <a:spcAft>
                <a:spcPts val="0"/>
              </a:spcAft>
              <a:buSzPts val="1832"/>
              <a:buFont typeface="Cambria"/>
              <a:buChar char="►"/>
            </a:pPr>
            <a:r>
              <a:rPr lang="en-GB" sz="2240" dirty="0"/>
              <a:t>DFD 1 and DFD 0</a:t>
            </a:r>
          </a:p>
          <a:p>
            <a:pPr marL="342900" lvl="0" indent="-337312" algn="l" rtl="0">
              <a:lnSpc>
                <a:spcPct val="80000"/>
              </a:lnSpc>
              <a:spcBef>
                <a:spcPts val="1000"/>
              </a:spcBef>
              <a:spcAft>
                <a:spcPts val="0"/>
              </a:spcAft>
              <a:buSzPts val="1832"/>
              <a:buFont typeface="Cambria"/>
              <a:buChar char="►"/>
            </a:pPr>
            <a:r>
              <a:rPr lang="en-GB" sz="2240" dirty="0">
                <a:latin typeface="Cambria"/>
                <a:ea typeface="Cambria"/>
                <a:cs typeface="Cambria"/>
                <a:sym typeface="Cambria"/>
              </a:rPr>
              <a:t>Class Diagram</a:t>
            </a:r>
          </a:p>
          <a:p>
            <a:pPr marL="342900" indent="-337312">
              <a:lnSpc>
                <a:spcPct val="80000"/>
              </a:lnSpc>
              <a:buSzPts val="1832"/>
            </a:pPr>
            <a:r>
              <a:rPr lang="en-GB" sz="2240" dirty="0">
                <a:latin typeface="Cambria"/>
                <a:ea typeface="Cambria"/>
                <a:cs typeface="Cambria"/>
                <a:sym typeface="Cambria"/>
              </a:rPr>
              <a:t>Er-diagram</a:t>
            </a:r>
            <a:endParaRPr sz="2240" dirty="0">
              <a:latin typeface="Cambria"/>
              <a:ea typeface="Cambria"/>
              <a:cs typeface="Cambria"/>
              <a:sym typeface="Cambria"/>
            </a:endParaRPr>
          </a:p>
          <a:p>
            <a:pPr marL="342900" lvl="0" indent="-337312" algn="l" rtl="0">
              <a:lnSpc>
                <a:spcPct val="80000"/>
              </a:lnSpc>
              <a:spcBef>
                <a:spcPts val="1000"/>
              </a:spcBef>
              <a:spcAft>
                <a:spcPts val="0"/>
              </a:spcAft>
              <a:buSzPts val="1832"/>
              <a:buFont typeface="Cambria"/>
              <a:buChar char="►"/>
            </a:pPr>
            <a:r>
              <a:rPr lang="en-NP" sz="2240" dirty="0">
                <a:latin typeface="Cambria"/>
                <a:ea typeface="Cambria"/>
                <a:cs typeface="Cambria"/>
                <a:sym typeface="Cambria"/>
              </a:rPr>
              <a:t>Proposed Timeline [Gantt Chart]</a:t>
            </a:r>
            <a:endParaRPr sz="2240" dirty="0">
              <a:latin typeface="Cambria"/>
              <a:ea typeface="Cambria"/>
              <a:cs typeface="Cambria"/>
              <a:sym typeface="Cambria"/>
            </a:endParaRPr>
          </a:p>
          <a:p>
            <a:pPr marL="342900" lvl="0" indent="-337312" algn="l" rtl="0">
              <a:lnSpc>
                <a:spcPct val="80000"/>
              </a:lnSpc>
              <a:spcBef>
                <a:spcPts val="1000"/>
              </a:spcBef>
              <a:spcAft>
                <a:spcPts val="0"/>
              </a:spcAft>
              <a:buSzPts val="1832"/>
              <a:buFont typeface="Cambria"/>
              <a:buChar char="►"/>
            </a:pPr>
            <a:r>
              <a:rPr lang="en-NP" sz="2240" dirty="0">
                <a:latin typeface="Cambria"/>
                <a:ea typeface="Cambria"/>
                <a:cs typeface="Cambria"/>
                <a:sym typeface="Cambria"/>
              </a:rPr>
              <a:t>Conclusion</a:t>
            </a:r>
            <a:endParaRPr sz="2240" dirty="0">
              <a:latin typeface="Cambria"/>
              <a:ea typeface="Cambria"/>
              <a:cs typeface="Cambria"/>
              <a:sym typeface="Cambria"/>
            </a:endParaRPr>
          </a:p>
          <a:p>
            <a:pPr marL="342900" lvl="0" indent="-220980" algn="l" rtl="0">
              <a:lnSpc>
                <a:spcPct val="80000"/>
              </a:lnSpc>
              <a:spcBef>
                <a:spcPts val="1000"/>
              </a:spcBef>
              <a:spcAft>
                <a:spcPts val="0"/>
              </a:spcAft>
              <a:buSzPts val="1632"/>
              <a:buNone/>
            </a:pPr>
            <a:endParaRPr sz="2240" dirty="0">
              <a:latin typeface="Cambria"/>
              <a:ea typeface="Cambria"/>
              <a:cs typeface="Cambria"/>
              <a:sym typeface="Cambria"/>
            </a:endParaRPr>
          </a:p>
        </p:txBody>
      </p:sp>
      <p:sp>
        <p:nvSpPr>
          <p:cNvPr id="58" name="Google Shape;58;p5"/>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6"/>
          <p:cNvSpPr txBox="1">
            <a:spLocks noGrp="1"/>
          </p:cNvSpPr>
          <p:nvPr>
            <p:ph type="title"/>
          </p:nvPr>
        </p:nvSpPr>
        <p:spPr>
          <a:xfrm>
            <a:off x="677325" y="609600"/>
            <a:ext cx="8596800" cy="94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NP" b="1">
                <a:latin typeface="Cambria"/>
                <a:ea typeface="Cambria"/>
                <a:cs typeface="Cambria"/>
                <a:sym typeface="Cambria"/>
              </a:rPr>
              <a:t>Introduction</a:t>
            </a:r>
            <a:endParaRPr b="1">
              <a:latin typeface="Cambria"/>
              <a:ea typeface="Cambria"/>
              <a:cs typeface="Cambria"/>
              <a:sym typeface="Cambria"/>
            </a:endParaRPr>
          </a:p>
        </p:txBody>
      </p:sp>
      <p:sp>
        <p:nvSpPr>
          <p:cNvPr id="65" name="Google Shape;65;p6"/>
          <p:cNvSpPr txBox="1">
            <a:spLocks noGrp="1"/>
          </p:cNvSpPr>
          <p:nvPr>
            <p:ph type="body" idx="1"/>
          </p:nvPr>
        </p:nvSpPr>
        <p:spPr>
          <a:xfrm>
            <a:off x="677325" y="1697600"/>
            <a:ext cx="9018300" cy="4617000"/>
          </a:xfrm>
          <a:prstGeom prst="rect">
            <a:avLst/>
          </a:prstGeom>
          <a:noFill/>
          <a:ln>
            <a:noFill/>
          </a:ln>
        </p:spPr>
        <p:txBody>
          <a:bodyPr spcFirstLastPara="1" wrap="square" lIns="91425" tIns="45700" rIns="91425" bIns="45700" anchor="t" anchorCtr="0">
            <a:normAutofit lnSpcReduction="10000"/>
          </a:bodyPr>
          <a:lstStyle/>
          <a:p>
            <a:pPr marL="0" lvl="0" indent="0" algn="just" rtl="0">
              <a:lnSpc>
                <a:spcPct val="115000"/>
              </a:lnSpc>
              <a:spcBef>
                <a:spcPts val="1200"/>
              </a:spcBef>
              <a:spcAft>
                <a:spcPts val="0"/>
              </a:spcAft>
              <a:buNone/>
            </a:pPr>
            <a:r>
              <a:rPr lang="en-NP" sz="2200" dirty="0"/>
              <a:t>Dungeon Quest Multiplayer is a 2D adventure game where players explore a dungeon world together. </a:t>
            </a:r>
            <a:endParaRPr sz="2200" dirty="0"/>
          </a:p>
          <a:p>
            <a:pPr marL="0" lvl="0" indent="0" algn="just" rtl="0">
              <a:lnSpc>
                <a:spcPct val="115000"/>
              </a:lnSpc>
              <a:spcBef>
                <a:spcPts val="1200"/>
              </a:spcBef>
              <a:spcAft>
                <a:spcPts val="0"/>
              </a:spcAft>
              <a:buNone/>
            </a:pPr>
            <a:r>
              <a:rPr lang="en-NP" sz="2200" dirty="0"/>
              <a:t>Each player controls a character, moves around the map, and can see other players in real time. </a:t>
            </a:r>
            <a:endParaRPr sz="2200" dirty="0"/>
          </a:p>
          <a:p>
            <a:pPr marL="0" lvl="0" indent="0" algn="just" rtl="0">
              <a:lnSpc>
                <a:spcPct val="115000"/>
              </a:lnSpc>
              <a:spcBef>
                <a:spcPts val="1200"/>
              </a:spcBef>
              <a:spcAft>
                <a:spcPts val="0"/>
              </a:spcAft>
              <a:buClr>
                <a:schemeClr val="dk1"/>
              </a:buClr>
              <a:buSzPts val="1100"/>
              <a:buFont typeface="Arial"/>
              <a:buNone/>
            </a:pPr>
            <a:r>
              <a:rPr lang="en-NP" sz="2200" dirty="0"/>
              <a:t>The game takes place in a tile-based dungeon containing paths, walls, and water areas that affect movement.</a:t>
            </a:r>
            <a:endParaRPr sz="2200" dirty="0"/>
          </a:p>
          <a:p>
            <a:pPr marL="0" lvl="0" indent="0" algn="just" rtl="0">
              <a:lnSpc>
                <a:spcPct val="115000"/>
              </a:lnSpc>
              <a:spcBef>
                <a:spcPts val="1200"/>
              </a:spcBef>
              <a:spcAft>
                <a:spcPts val="1200"/>
              </a:spcAft>
              <a:buNone/>
            </a:pPr>
            <a:r>
              <a:rPr lang="en-NP" sz="2200" dirty="0"/>
              <a:t>The main idea of the game is to create a shared dungeon experience where multiple players can explore the same world at the same time, making the game more interactive and engaging than a single-player dungeon game.</a:t>
            </a:r>
            <a:endParaRPr sz="2200" dirty="0"/>
          </a:p>
        </p:txBody>
      </p:sp>
      <p:sp>
        <p:nvSpPr>
          <p:cNvPr id="66" name="Google Shape;66;p6"/>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NP" b="1">
                <a:latin typeface="Cambria"/>
                <a:ea typeface="Cambria"/>
                <a:cs typeface="Cambria"/>
                <a:sym typeface="Cambria"/>
              </a:rPr>
              <a:t>Problem Statement</a:t>
            </a:r>
            <a:endParaRPr b="1">
              <a:latin typeface="Cambria"/>
              <a:ea typeface="Cambria"/>
              <a:cs typeface="Cambria"/>
              <a:sym typeface="Cambria"/>
            </a:endParaRPr>
          </a:p>
        </p:txBody>
      </p:sp>
      <p:sp>
        <p:nvSpPr>
          <p:cNvPr id="73" name="Google Shape;73;p7"/>
          <p:cNvSpPr txBox="1">
            <a:spLocks noGrp="1"/>
          </p:cNvSpPr>
          <p:nvPr>
            <p:ph type="body" idx="1"/>
          </p:nvPr>
        </p:nvSpPr>
        <p:spPr>
          <a:xfrm>
            <a:off x="677325" y="1697600"/>
            <a:ext cx="9082200" cy="4617000"/>
          </a:xfrm>
          <a:prstGeom prst="rect">
            <a:avLst/>
          </a:prstGeom>
          <a:noFill/>
          <a:ln>
            <a:noFill/>
          </a:ln>
        </p:spPr>
        <p:txBody>
          <a:bodyPr spcFirstLastPara="1" wrap="square" lIns="91425" tIns="45700" rIns="91425" bIns="45700" anchor="t" anchorCtr="0">
            <a:normAutofit/>
          </a:bodyPr>
          <a:lstStyle/>
          <a:p>
            <a:pPr marL="0" lvl="0" indent="0" algn="just" rtl="0">
              <a:lnSpc>
                <a:spcPct val="115000"/>
              </a:lnSpc>
              <a:spcBef>
                <a:spcPts val="1200"/>
              </a:spcBef>
              <a:spcAft>
                <a:spcPts val="0"/>
              </a:spcAft>
              <a:buNone/>
            </a:pPr>
            <a:r>
              <a:rPr lang="en-NP" sz="2200"/>
              <a:t>Most dungeon games are designed for single players, where users explore the game world alone. </a:t>
            </a:r>
            <a:endParaRPr sz="2200"/>
          </a:p>
          <a:p>
            <a:pPr marL="0" lvl="0" indent="0" algn="just" rtl="0">
              <a:lnSpc>
                <a:spcPct val="115000"/>
              </a:lnSpc>
              <a:spcBef>
                <a:spcPts val="1200"/>
              </a:spcBef>
              <a:spcAft>
                <a:spcPts val="0"/>
              </a:spcAft>
              <a:buNone/>
            </a:pPr>
            <a:r>
              <a:rPr lang="en-NP" sz="2200"/>
              <a:t>This limits interaction between players and can make the gameplay feel repetitive and less engaging. </a:t>
            </a:r>
            <a:endParaRPr sz="2200"/>
          </a:p>
          <a:p>
            <a:pPr marL="0" lvl="0" indent="0" algn="just" rtl="0">
              <a:lnSpc>
                <a:spcPct val="115000"/>
              </a:lnSpc>
              <a:spcBef>
                <a:spcPts val="1200"/>
              </a:spcBef>
              <a:spcAft>
                <a:spcPts val="0"/>
              </a:spcAft>
              <a:buClr>
                <a:schemeClr val="dk1"/>
              </a:buClr>
              <a:buSzPts val="1100"/>
              <a:buFont typeface="Arial"/>
              <a:buNone/>
            </a:pPr>
            <a:r>
              <a:rPr lang="en-NP" sz="2200"/>
              <a:t>There is a need for a simple dungeon game where multiple players can play together in the same world and see each other’s actions in real time.</a:t>
            </a:r>
            <a:endParaRPr sz="2200"/>
          </a:p>
          <a:p>
            <a:pPr marL="0" lvl="0" indent="0" algn="just" rtl="0">
              <a:lnSpc>
                <a:spcPct val="115000"/>
              </a:lnSpc>
              <a:spcBef>
                <a:spcPts val="1200"/>
              </a:spcBef>
              <a:spcAft>
                <a:spcPts val="0"/>
              </a:spcAft>
              <a:buClr>
                <a:schemeClr val="dk1"/>
              </a:buClr>
              <a:buSzPts val="1100"/>
              <a:buFont typeface="Arial"/>
              <a:buNone/>
            </a:pPr>
            <a:r>
              <a:rPr lang="en-NP" sz="2200"/>
              <a:t>This project aims to solve this problem by developing a multiplayer dungeon game that enables real-time player interaction using a network-based system.</a:t>
            </a:r>
            <a:endParaRPr sz="2200"/>
          </a:p>
          <a:p>
            <a:pPr marL="0" lvl="0" indent="0" algn="just" rtl="0">
              <a:spcBef>
                <a:spcPts val="1200"/>
              </a:spcBef>
              <a:spcAft>
                <a:spcPts val="0"/>
              </a:spcAft>
              <a:buNone/>
            </a:pPr>
            <a:endParaRPr sz="2200"/>
          </a:p>
        </p:txBody>
      </p:sp>
      <p:sp>
        <p:nvSpPr>
          <p:cNvPr id="74" name="Google Shape;74;p7"/>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8"/>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NP" b="1">
                <a:latin typeface="Cambria"/>
                <a:ea typeface="Cambria"/>
                <a:cs typeface="Cambria"/>
                <a:sym typeface="Cambria"/>
              </a:rPr>
              <a:t>Motivation</a:t>
            </a:r>
            <a:endParaRPr b="1">
              <a:latin typeface="Cambria"/>
              <a:ea typeface="Cambria"/>
              <a:cs typeface="Cambria"/>
              <a:sym typeface="Cambria"/>
            </a:endParaRPr>
          </a:p>
        </p:txBody>
      </p:sp>
      <p:sp>
        <p:nvSpPr>
          <p:cNvPr id="81" name="Google Shape;81;p8"/>
          <p:cNvSpPr txBox="1">
            <a:spLocks noGrp="1"/>
          </p:cNvSpPr>
          <p:nvPr>
            <p:ph type="body" idx="1"/>
          </p:nvPr>
        </p:nvSpPr>
        <p:spPr>
          <a:xfrm>
            <a:off x="677325" y="1697600"/>
            <a:ext cx="9005700" cy="4617000"/>
          </a:xfrm>
          <a:prstGeom prst="rect">
            <a:avLst/>
          </a:prstGeom>
          <a:noFill/>
          <a:ln>
            <a:noFill/>
          </a:ln>
        </p:spPr>
        <p:txBody>
          <a:bodyPr spcFirstLastPara="1" wrap="square" lIns="91425" tIns="45700" rIns="91425" bIns="45700" anchor="t" anchorCtr="0">
            <a:normAutofit/>
          </a:bodyPr>
          <a:lstStyle/>
          <a:p>
            <a:pPr marL="457200" lvl="0" indent="-368300" algn="just" rtl="0">
              <a:lnSpc>
                <a:spcPct val="105000"/>
              </a:lnSpc>
              <a:spcBef>
                <a:spcPts val="1200"/>
              </a:spcBef>
              <a:spcAft>
                <a:spcPts val="0"/>
              </a:spcAft>
              <a:buSzPts val="2200"/>
              <a:buAutoNum type="arabicPeriod"/>
            </a:pPr>
            <a:r>
              <a:rPr lang="en-NP" sz="2200"/>
              <a:t>Traditional dungeon games are mostly single-player and lack interaction.</a:t>
            </a:r>
            <a:endParaRPr sz="2200"/>
          </a:p>
          <a:p>
            <a:pPr marL="457200" lvl="0" indent="-368300" algn="just" rtl="0">
              <a:lnSpc>
                <a:spcPct val="105000"/>
              </a:lnSpc>
              <a:spcBef>
                <a:spcPts val="0"/>
              </a:spcBef>
              <a:spcAft>
                <a:spcPts val="0"/>
              </a:spcAft>
              <a:buSzPts val="2200"/>
              <a:buAutoNum type="arabicPeriod"/>
            </a:pPr>
            <a:r>
              <a:rPr lang="en-NP" sz="2200"/>
              <a:t>Players enjoy games more when they can explore and play with friends online.</a:t>
            </a:r>
            <a:endParaRPr sz="2200"/>
          </a:p>
          <a:p>
            <a:pPr marL="457200" lvl="0" indent="-368300" algn="just" rtl="0">
              <a:lnSpc>
                <a:spcPct val="105000"/>
              </a:lnSpc>
              <a:spcBef>
                <a:spcPts val="0"/>
              </a:spcBef>
              <a:spcAft>
                <a:spcPts val="0"/>
              </a:spcAft>
              <a:buSzPts val="2200"/>
              <a:buAutoNum type="arabicPeriod"/>
            </a:pPr>
            <a:r>
              <a:rPr lang="en-NP" sz="2200"/>
              <a:t>Multiplayer games make the world feel alive and increase engagement.</a:t>
            </a:r>
            <a:endParaRPr sz="2200"/>
          </a:p>
          <a:p>
            <a:pPr marL="457200" lvl="0" indent="-368300" algn="just" rtl="0">
              <a:lnSpc>
                <a:spcPct val="105000"/>
              </a:lnSpc>
              <a:spcBef>
                <a:spcPts val="0"/>
              </a:spcBef>
              <a:spcAft>
                <a:spcPts val="0"/>
              </a:spcAft>
              <a:buSzPts val="2200"/>
              <a:buAutoNum type="arabicPeriod"/>
            </a:pPr>
            <a:r>
              <a:rPr lang="en-NP" sz="2200"/>
              <a:t>This project allows players to experience a shared dungeon adventure while learning how multiplayer systems work.</a:t>
            </a:r>
            <a:endParaRPr sz="2200"/>
          </a:p>
        </p:txBody>
      </p:sp>
      <p:sp>
        <p:nvSpPr>
          <p:cNvPr id="82" name="Google Shape;82;p8"/>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9"/>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NP" b="1">
                <a:latin typeface="Cambria"/>
                <a:ea typeface="Cambria"/>
                <a:cs typeface="Cambria"/>
                <a:sym typeface="Cambria"/>
              </a:rPr>
              <a:t>Objective</a:t>
            </a:r>
            <a:endParaRPr b="1">
              <a:latin typeface="Cambria"/>
              <a:ea typeface="Cambria"/>
              <a:cs typeface="Cambria"/>
              <a:sym typeface="Cambria"/>
            </a:endParaRPr>
          </a:p>
        </p:txBody>
      </p:sp>
      <p:sp>
        <p:nvSpPr>
          <p:cNvPr id="89" name="Google Shape;89;p9"/>
          <p:cNvSpPr txBox="1">
            <a:spLocks noGrp="1"/>
          </p:cNvSpPr>
          <p:nvPr>
            <p:ph type="body" idx="1"/>
          </p:nvPr>
        </p:nvSpPr>
        <p:spPr>
          <a:xfrm>
            <a:off x="677325" y="1697600"/>
            <a:ext cx="9107700" cy="4617000"/>
          </a:xfrm>
          <a:prstGeom prst="rect">
            <a:avLst/>
          </a:prstGeom>
          <a:noFill/>
          <a:ln>
            <a:noFill/>
          </a:ln>
        </p:spPr>
        <p:txBody>
          <a:bodyPr spcFirstLastPara="1" wrap="square" lIns="91425" tIns="45700" rIns="91425" bIns="45700" anchor="t" anchorCtr="0">
            <a:normAutofit/>
          </a:bodyPr>
          <a:lstStyle/>
          <a:p>
            <a:pPr marL="457200" lvl="0" indent="-368300" algn="just" rtl="0">
              <a:spcBef>
                <a:spcPts val="0"/>
              </a:spcBef>
              <a:spcAft>
                <a:spcPts val="0"/>
              </a:spcAft>
              <a:buSzPts val="2200"/>
              <a:buAutoNum type="arabicPeriod"/>
            </a:pPr>
            <a:r>
              <a:rPr lang="en-NP" sz="2200"/>
              <a:t>Develop a 2D dungeon game that supports multiple players in the same world.</a:t>
            </a:r>
            <a:endParaRPr sz="2200"/>
          </a:p>
          <a:p>
            <a:pPr marL="457200" lvl="0" indent="-368300" algn="just" rtl="0">
              <a:spcBef>
                <a:spcPts val="0"/>
              </a:spcBef>
              <a:spcAft>
                <a:spcPts val="0"/>
              </a:spcAft>
              <a:buSzPts val="2200"/>
              <a:buAutoNum type="arabicPeriod"/>
            </a:pPr>
            <a:r>
              <a:rPr lang="en-NP" sz="2200"/>
              <a:t>Implement real-time movement synchronization using a server-client system.</a:t>
            </a:r>
            <a:endParaRPr sz="2200"/>
          </a:p>
          <a:p>
            <a:pPr marL="457200" lvl="0" indent="-368300" algn="just" rtl="0">
              <a:spcBef>
                <a:spcPts val="0"/>
              </a:spcBef>
              <a:spcAft>
                <a:spcPts val="0"/>
              </a:spcAft>
              <a:buSzPts val="2200"/>
              <a:buAutoNum type="arabicPeriod"/>
            </a:pPr>
            <a:r>
              <a:rPr lang="en-NP" sz="2200"/>
              <a:t>Create a database-based login and account management system.</a:t>
            </a:r>
            <a:endParaRPr sz="2200"/>
          </a:p>
          <a:p>
            <a:pPr marL="457200" lvl="0" indent="-368300" algn="just" rtl="0">
              <a:spcBef>
                <a:spcPts val="0"/>
              </a:spcBef>
              <a:spcAft>
                <a:spcPts val="0"/>
              </a:spcAft>
              <a:buSzPts val="2200"/>
              <a:buAutoNum type="arabicPeriod"/>
            </a:pPr>
            <a:r>
              <a:rPr lang="en-NP" sz="2200"/>
              <a:t>Ensure smooth character movement, collision detection, and basic animations.</a:t>
            </a:r>
            <a:endParaRPr sz="2200"/>
          </a:p>
          <a:p>
            <a:pPr marL="457200" lvl="0" indent="-368300" algn="just" rtl="0">
              <a:spcBef>
                <a:spcPts val="0"/>
              </a:spcBef>
              <a:spcAft>
                <a:spcPts val="0"/>
              </a:spcAft>
              <a:buSzPts val="2200"/>
              <a:buAutoNum type="arabicPeriod"/>
            </a:pPr>
            <a:r>
              <a:rPr lang="en-NP" sz="2200"/>
              <a:t>Provide a foundation for adding future features like combat, items, and quests.</a:t>
            </a:r>
            <a:endParaRPr sz="2200"/>
          </a:p>
        </p:txBody>
      </p:sp>
      <p:sp>
        <p:nvSpPr>
          <p:cNvPr id="90" name="Google Shape;90;p9"/>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0"/>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NP" b="1">
                <a:latin typeface="Cambria"/>
                <a:ea typeface="Cambria"/>
                <a:cs typeface="Cambria"/>
                <a:sym typeface="Cambria"/>
              </a:rPr>
              <a:t>Features</a:t>
            </a:r>
            <a:endParaRPr b="1">
              <a:latin typeface="Cambria"/>
              <a:ea typeface="Cambria"/>
              <a:cs typeface="Cambria"/>
              <a:sym typeface="Cambria"/>
            </a:endParaRPr>
          </a:p>
        </p:txBody>
      </p:sp>
      <p:sp>
        <p:nvSpPr>
          <p:cNvPr id="97" name="Google Shape;97;p10"/>
          <p:cNvSpPr txBox="1">
            <a:spLocks noGrp="1"/>
          </p:cNvSpPr>
          <p:nvPr>
            <p:ph type="body" idx="1"/>
          </p:nvPr>
        </p:nvSpPr>
        <p:spPr>
          <a:xfrm>
            <a:off x="677325" y="1697600"/>
            <a:ext cx="9031200" cy="4617000"/>
          </a:xfrm>
          <a:prstGeom prst="rect">
            <a:avLst/>
          </a:prstGeom>
          <a:noFill/>
          <a:ln>
            <a:noFill/>
          </a:ln>
        </p:spPr>
        <p:txBody>
          <a:bodyPr spcFirstLastPara="1" wrap="square" lIns="91425" tIns="45700" rIns="91425" bIns="45700" anchor="t" anchorCtr="0">
            <a:normAutofit/>
          </a:bodyPr>
          <a:lstStyle/>
          <a:p>
            <a:pPr marL="457200" lvl="0" indent="-368300" algn="just" rtl="0">
              <a:lnSpc>
                <a:spcPct val="105000"/>
              </a:lnSpc>
              <a:spcBef>
                <a:spcPts val="1200"/>
              </a:spcBef>
              <a:spcAft>
                <a:spcPts val="0"/>
              </a:spcAft>
              <a:buSzPts val="2200"/>
              <a:buAutoNum type="arabicPeriod"/>
            </a:pPr>
            <a:r>
              <a:rPr lang="en-NP" sz="2200"/>
              <a:t>Real-time multiplayer: See and interact with other players in the same dungeon.</a:t>
            </a:r>
            <a:endParaRPr sz="2200"/>
          </a:p>
          <a:p>
            <a:pPr marL="457200" lvl="0" indent="-368300" algn="just" rtl="0">
              <a:lnSpc>
                <a:spcPct val="105000"/>
              </a:lnSpc>
              <a:spcBef>
                <a:spcPts val="0"/>
              </a:spcBef>
              <a:spcAft>
                <a:spcPts val="0"/>
              </a:spcAft>
              <a:buSzPts val="2200"/>
              <a:buAutoNum type="arabicPeriod"/>
            </a:pPr>
            <a:r>
              <a:rPr lang="en-NP" sz="2200"/>
              <a:t>Player accounts: Login and registration system with database support.</a:t>
            </a:r>
            <a:endParaRPr sz="2200"/>
          </a:p>
          <a:p>
            <a:pPr marL="457200" lvl="0" indent="-368300" algn="just" rtl="0">
              <a:lnSpc>
                <a:spcPct val="105000"/>
              </a:lnSpc>
              <a:spcBef>
                <a:spcPts val="0"/>
              </a:spcBef>
              <a:spcAft>
                <a:spcPts val="0"/>
              </a:spcAft>
              <a:buSzPts val="2200"/>
              <a:buAutoNum type="arabicPeriod"/>
            </a:pPr>
            <a:r>
              <a:rPr lang="en-NP" sz="2200"/>
              <a:t>Smooth movement: Collision detection and responsive controls.</a:t>
            </a:r>
            <a:endParaRPr sz="2200"/>
          </a:p>
          <a:p>
            <a:pPr marL="457200" lvl="0" indent="-368300" algn="just" rtl="0">
              <a:lnSpc>
                <a:spcPct val="105000"/>
              </a:lnSpc>
              <a:spcBef>
                <a:spcPts val="0"/>
              </a:spcBef>
              <a:spcAft>
                <a:spcPts val="0"/>
              </a:spcAft>
              <a:buSzPts val="2200"/>
              <a:buAutoNum type="arabicPeriod"/>
            </a:pPr>
            <a:r>
              <a:rPr lang="en-NP" sz="2200"/>
              <a:t>Tile-based dungeon: Walls, water, and walkable paths affect gameplay.</a:t>
            </a:r>
            <a:endParaRPr sz="2200"/>
          </a:p>
          <a:p>
            <a:pPr marL="457200" lvl="0" indent="-368300" algn="just" rtl="0">
              <a:lnSpc>
                <a:spcPct val="105000"/>
              </a:lnSpc>
              <a:spcBef>
                <a:spcPts val="0"/>
              </a:spcBef>
              <a:spcAft>
                <a:spcPts val="0"/>
              </a:spcAft>
              <a:buSzPts val="2200"/>
              <a:buAutoNum type="arabicPeriod"/>
            </a:pPr>
            <a:r>
              <a:rPr lang="en-NP" sz="2200"/>
              <a:t>In-game interactions: Pause, chat, and inventory viewing.</a:t>
            </a:r>
            <a:endParaRPr sz="2200"/>
          </a:p>
          <a:p>
            <a:pPr marL="457200" lvl="0" indent="-368300" algn="just" rtl="0">
              <a:lnSpc>
                <a:spcPct val="105000"/>
              </a:lnSpc>
              <a:spcBef>
                <a:spcPts val="0"/>
              </a:spcBef>
              <a:spcAft>
                <a:spcPts val="0"/>
              </a:spcAft>
              <a:buSzPts val="2200"/>
              <a:buAutoNum type="arabicPeriod"/>
            </a:pPr>
            <a:r>
              <a:rPr lang="en-NP" sz="2200"/>
              <a:t>Expandable: Can add combat, items, and other advanced features in the future.</a:t>
            </a:r>
            <a:endParaRPr sz="2200"/>
          </a:p>
        </p:txBody>
      </p:sp>
      <p:sp>
        <p:nvSpPr>
          <p:cNvPr id="98" name="Google Shape;98;p10"/>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NP" b="1">
                <a:latin typeface="Cambria"/>
                <a:ea typeface="Cambria"/>
                <a:cs typeface="Cambria"/>
                <a:sym typeface="Cambria"/>
              </a:rPr>
              <a:t>Platform/Dev. Environment</a:t>
            </a:r>
            <a:endParaRPr b="1">
              <a:latin typeface="Cambria"/>
              <a:ea typeface="Cambria"/>
              <a:cs typeface="Cambria"/>
              <a:sym typeface="Cambria"/>
            </a:endParaRPr>
          </a:p>
        </p:txBody>
      </p:sp>
      <p:sp>
        <p:nvSpPr>
          <p:cNvPr id="105" name="Google Shape;105;p11"/>
          <p:cNvSpPr txBox="1">
            <a:spLocks noGrp="1"/>
          </p:cNvSpPr>
          <p:nvPr>
            <p:ph type="body" idx="1"/>
          </p:nvPr>
        </p:nvSpPr>
        <p:spPr>
          <a:xfrm>
            <a:off x="677325" y="1697600"/>
            <a:ext cx="8980200" cy="36585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NP" sz="2200" b="1">
                <a:solidFill>
                  <a:srgbClr val="3F3F3F"/>
                </a:solidFill>
              </a:rPr>
              <a:t>Programming Language:</a:t>
            </a:r>
            <a:r>
              <a:rPr lang="en-NP" sz="2200">
                <a:solidFill>
                  <a:srgbClr val="3F3F3F"/>
                </a:solidFill>
              </a:rPr>
              <a:t> Java</a:t>
            </a:r>
            <a:endParaRPr sz="2200">
              <a:solidFill>
                <a:srgbClr val="3F3F3F"/>
              </a:solidFill>
            </a:endParaRPr>
          </a:p>
          <a:p>
            <a:pPr marL="0" lvl="0" indent="0" algn="l" rtl="0">
              <a:lnSpc>
                <a:spcPct val="115000"/>
              </a:lnSpc>
              <a:spcBef>
                <a:spcPts val="1200"/>
              </a:spcBef>
              <a:spcAft>
                <a:spcPts val="0"/>
              </a:spcAft>
              <a:buNone/>
            </a:pPr>
            <a:r>
              <a:rPr lang="en-NP" sz="2200" b="1">
                <a:solidFill>
                  <a:srgbClr val="3F3F3F"/>
                </a:solidFill>
              </a:rPr>
              <a:t>IDE:</a:t>
            </a:r>
            <a:r>
              <a:rPr lang="en-NP" sz="2200">
                <a:solidFill>
                  <a:srgbClr val="3F3F3F"/>
                </a:solidFill>
              </a:rPr>
              <a:t> Visual Studio Code</a:t>
            </a:r>
            <a:endParaRPr sz="2200">
              <a:solidFill>
                <a:srgbClr val="3F3F3F"/>
              </a:solidFill>
            </a:endParaRPr>
          </a:p>
          <a:p>
            <a:pPr marL="0" lvl="0" indent="0" algn="l" rtl="0">
              <a:lnSpc>
                <a:spcPct val="115000"/>
              </a:lnSpc>
              <a:spcBef>
                <a:spcPts val="1200"/>
              </a:spcBef>
              <a:spcAft>
                <a:spcPts val="0"/>
              </a:spcAft>
              <a:buNone/>
            </a:pPr>
            <a:r>
              <a:rPr lang="en-NP" sz="2200" b="1">
                <a:solidFill>
                  <a:srgbClr val="3F3F3F"/>
                </a:solidFill>
              </a:rPr>
              <a:t>Database:</a:t>
            </a:r>
            <a:r>
              <a:rPr lang="en-NP" sz="2200">
                <a:solidFill>
                  <a:srgbClr val="3F3F3F"/>
                </a:solidFill>
              </a:rPr>
              <a:t> MySQL (for player accounts and inventory)</a:t>
            </a:r>
            <a:endParaRPr sz="2200">
              <a:solidFill>
                <a:srgbClr val="3F3F3F"/>
              </a:solidFill>
            </a:endParaRPr>
          </a:p>
          <a:p>
            <a:pPr marL="0" lvl="0" indent="0" algn="l" rtl="0">
              <a:lnSpc>
                <a:spcPct val="115000"/>
              </a:lnSpc>
              <a:spcBef>
                <a:spcPts val="1200"/>
              </a:spcBef>
              <a:spcAft>
                <a:spcPts val="0"/>
              </a:spcAft>
              <a:buNone/>
            </a:pPr>
            <a:r>
              <a:rPr lang="en-NP" sz="2200" b="1">
                <a:solidFill>
                  <a:srgbClr val="3F3F3F"/>
                </a:solidFill>
              </a:rPr>
              <a:t>Networking:</a:t>
            </a:r>
            <a:r>
              <a:rPr lang="en-NP" sz="2200">
                <a:solidFill>
                  <a:srgbClr val="3F3F3F"/>
                </a:solidFill>
              </a:rPr>
              <a:t> Socket programming for real-time multiplayer</a:t>
            </a:r>
            <a:endParaRPr sz="2200">
              <a:solidFill>
                <a:srgbClr val="3F3F3F"/>
              </a:solidFill>
            </a:endParaRPr>
          </a:p>
          <a:p>
            <a:pPr marL="0" lvl="0" indent="0" algn="l" rtl="0">
              <a:lnSpc>
                <a:spcPct val="115000"/>
              </a:lnSpc>
              <a:spcBef>
                <a:spcPts val="1200"/>
              </a:spcBef>
              <a:spcAft>
                <a:spcPts val="0"/>
              </a:spcAft>
              <a:buNone/>
            </a:pPr>
            <a:r>
              <a:rPr lang="en-NP" sz="2200" b="1">
                <a:solidFill>
                  <a:srgbClr val="3F3F3F"/>
                </a:solidFill>
              </a:rPr>
              <a:t>Graphics:</a:t>
            </a:r>
            <a:r>
              <a:rPr lang="en-NP" sz="2200">
                <a:solidFill>
                  <a:srgbClr val="3F3F3F"/>
                </a:solidFill>
              </a:rPr>
              <a:t> Java Swing (2D tile-based rendering)</a:t>
            </a:r>
            <a:endParaRPr sz="2200">
              <a:solidFill>
                <a:srgbClr val="3F3F3F"/>
              </a:solidFill>
            </a:endParaRPr>
          </a:p>
          <a:p>
            <a:pPr marL="0" lvl="0" indent="0" algn="l" rtl="0">
              <a:lnSpc>
                <a:spcPct val="115000"/>
              </a:lnSpc>
              <a:spcBef>
                <a:spcPts val="1200"/>
              </a:spcBef>
              <a:spcAft>
                <a:spcPts val="1200"/>
              </a:spcAft>
              <a:buNone/>
            </a:pPr>
            <a:r>
              <a:rPr lang="en-NP" sz="2200" b="1">
                <a:solidFill>
                  <a:srgbClr val="3F3F3F"/>
                </a:solidFill>
              </a:rPr>
              <a:t>Operating System:</a:t>
            </a:r>
            <a:r>
              <a:rPr lang="en-NP" sz="2200">
                <a:solidFill>
                  <a:srgbClr val="3F3F3F"/>
                </a:solidFill>
              </a:rPr>
              <a:t> Windows</a:t>
            </a:r>
            <a:endParaRPr sz="2200">
              <a:solidFill>
                <a:srgbClr val="3F3F3F"/>
              </a:solidFill>
            </a:endParaRPr>
          </a:p>
        </p:txBody>
      </p:sp>
      <p:sp>
        <p:nvSpPr>
          <p:cNvPr id="106" name="Google Shape;106;p11"/>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F340634D-DA68-5F77-BCA0-44C676A42352}"/>
            </a:ext>
          </a:extLst>
        </p:cNvPr>
        <p:cNvGrpSpPr/>
        <p:nvPr/>
      </p:nvGrpSpPr>
      <p:grpSpPr>
        <a:xfrm>
          <a:off x="0" y="0"/>
          <a:ext cx="0" cy="0"/>
          <a:chOff x="0" y="0"/>
          <a:chExt cx="0" cy="0"/>
        </a:xfrm>
      </p:grpSpPr>
      <p:sp>
        <p:nvSpPr>
          <p:cNvPr id="104" name="Google Shape;104;p11">
            <a:extLst>
              <a:ext uri="{FF2B5EF4-FFF2-40B4-BE49-F238E27FC236}">
                <a16:creationId xmlns:a16="http://schemas.microsoft.com/office/drawing/2014/main" id="{0B3703C0-F418-D465-7C68-DE35367F3275}"/>
              </a:ext>
            </a:extLst>
          </p:cNvPr>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Trebuchet MS"/>
              <a:buNone/>
            </a:pPr>
            <a:r>
              <a:rPr lang="en-GB" b="1" dirty="0">
                <a:latin typeface="Cambria"/>
                <a:ea typeface="Cambria"/>
                <a:cs typeface="Cambria"/>
                <a:sym typeface="Cambria"/>
              </a:rPr>
              <a:t>Use Case Diagram</a:t>
            </a:r>
            <a:endParaRPr b="1" dirty="0">
              <a:latin typeface="Cambria"/>
              <a:ea typeface="Cambria"/>
              <a:cs typeface="Cambria"/>
              <a:sym typeface="Cambria"/>
            </a:endParaRPr>
          </a:p>
        </p:txBody>
      </p:sp>
      <p:sp>
        <p:nvSpPr>
          <p:cNvPr id="106" name="Google Shape;106;p11">
            <a:extLst>
              <a:ext uri="{FF2B5EF4-FFF2-40B4-BE49-F238E27FC236}">
                <a16:creationId xmlns:a16="http://schemas.microsoft.com/office/drawing/2014/main" id="{8754218A-52EC-5D6A-6DA7-9CDA3A7092B0}"/>
              </a:ext>
            </a:extLst>
          </p:cNvPr>
          <p:cNvSpPr txBox="1">
            <a:spLocks noGrp="1"/>
          </p:cNvSpPr>
          <p:nvPr>
            <p:ph type="sldNum" idx="12"/>
          </p:nvPr>
        </p:nvSpPr>
        <p:spPr>
          <a:xfrm>
            <a:off x="11310438" y="6314637"/>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NP"/>
              <a:t>9</a:t>
            </a:fld>
            <a:endParaRPr/>
          </a:p>
        </p:txBody>
      </p:sp>
      <p:pic>
        <p:nvPicPr>
          <p:cNvPr id="5" name="Picture 4">
            <a:extLst>
              <a:ext uri="{FF2B5EF4-FFF2-40B4-BE49-F238E27FC236}">
                <a16:creationId xmlns:a16="http://schemas.microsoft.com/office/drawing/2014/main" id="{8C100F92-D23A-4A0D-373E-C0EBD699A9CA}"/>
              </a:ext>
            </a:extLst>
          </p:cNvPr>
          <p:cNvPicPr>
            <a:picLocks noChangeAspect="1"/>
          </p:cNvPicPr>
          <p:nvPr/>
        </p:nvPicPr>
        <p:blipFill>
          <a:blip r:embed="rId3"/>
          <a:stretch>
            <a:fillRect/>
          </a:stretch>
        </p:blipFill>
        <p:spPr>
          <a:xfrm>
            <a:off x="4640311" y="458361"/>
            <a:ext cx="5885449" cy="6221376"/>
          </a:xfrm>
          <a:prstGeom prst="rect">
            <a:avLst/>
          </a:prstGeom>
        </p:spPr>
      </p:pic>
    </p:spTree>
    <p:extLst>
      <p:ext uri="{BB962C8B-B14F-4D97-AF65-F5344CB8AC3E}">
        <p14:creationId xmlns:p14="http://schemas.microsoft.com/office/powerpoint/2010/main" val="2431926716"/>
      </p:ext>
    </p:extLst>
  </p:cSld>
  <p:clrMapOvr>
    <a:masterClrMapping/>
  </p:clrMapOvr>
</p:sld>
</file>

<file path=ppt/theme/theme1.xml><?xml version="1.0" encoding="utf-8"?>
<a:theme xmlns:a="http://schemas.openxmlformats.org/drawingml/2006/main" name="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TotalTime>
  <Words>1606</Words>
  <Application>Microsoft Office PowerPoint</Application>
  <PresentationFormat>Widescreen</PresentationFormat>
  <Paragraphs>230</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Cambria</vt:lpstr>
      <vt:lpstr>Noto Sans Symbols</vt:lpstr>
      <vt:lpstr>Trebuchet MS</vt:lpstr>
      <vt:lpstr>Facet</vt:lpstr>
      <vt:lpstr>Multiplayer Dungeon Quest</vt:lpstr>
      <vt:lpstr>Contents / Agenda</vt:lpstr>
      <vt:lpstr>Introduction</vt:lpstr>
      <vt:lpstr>Problem Statement</vt:lpstr>
      <vt:lpstr>Motivation</vt:lpstr>
      <vt:lpstr>Objective</vt:lpstr>
      <vt:lpstr>Features</vt:lpstr>
      <vt:lpstr>Platform/Dev. Environment</vt:lpstr>
      <vt:lpstr>Use Case Diagram</vt:lpstr>
      <vt:lpstr>DFD 0</vt:lpstr>
      <vt:lpstr>DFD 0</vt:lpstr>
      <vt:lpstr>DFD 1</vt:lpstr>
      <vt:lpstr>DFD 1</vt:lpstr>
      <vt:lpstr>Class Diagram</vt:lpstr>
      <vt:lpstr>Er Diagram</vt:lpstr>
      <vt:lpstr>Planned Timeline/Gantt Chart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bhavishek lama</cp:lastModifiedBy>
  <cp:revision>3</cp:revision>
  <dcterms:modified xsi:type="dcterms:W3CDTF">2025-12-20T04:24:35Z</dcterms:modified>
</cp:coreProperties>
</file>